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8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705" r:id="rId2"/>
    <p:sldMasterId id="2147483651" r:id="rId3"/>
    <p:sldMasterId id="2147483948" r:id="rId4"/>
    <p:sldMasterId id="2147483724" r:id="rId5"/>
    <p:sldMasterId id="2147483685" r:id="rId6"/>
    <p:sldMasterId id="2147483730" r:id="rId7"/>
    <p:sldMasterId id="2147483937" r:id="rId8"/>
    <p:sldMasterId id="2147483952" r:id="rId9"/>
  </p:sldMasterIdLst>
  <p:notesMasterIdLst>
    <p:notesMasterId r:id="rId27"/>
  </p:notesMasterIdLst>
  <p:handoutMasterIdLst>
    <p:handoutMasterId r:id="rId28"/>
  </p:handoutMasterIdLst>
  <p:sldIdLst>
    <p:sldId id="257" r:id="rId10"/>
    <p:sldId id="319" r:id="rId11"/>
    <p:sldId id="302" r:id="rId12"/>
    <p:sldId id="293" r:id="rId13"/>
    <p:sldId id="384" r:id="rId14"/>
    <p:sldId id="295" r:id="rId15"/>
    <p:sldId id="390" r:id="rId16"/>
    <p:sldId id="391" r:id="rId17"/>
    <p:sldId id="321" r:id="rId18"/>
    <p:sldId id="389" r:id="rId19"/>
    <p:sldId id="325" r:id="rId20"/>
    <p:sldId id="286" r:id="rId21"/>
    <p:sldId id="291" r:id="rId22"/>
    <p:sldId id="298" r:id="rId23"/>
    <p:sldId id="299" r:id="rId24"/>
    <p:sldId id="300" r:id="rId25"/>
    <p:sldId id="386" r:id="rId26"/>
  </p:sldIdLst>
  <p:sldSz cx="9144000" cy="5143500" type="screen16x9"/>
  <p:notesSz cx="6858000" cy="9144000"/>
  <p:defaultTextStyle>
    <a:defPPr>
      <a:defRPr lang="es-UY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FEDA"/>
    <a:srgbClr val="D2FDBF"/>
    <a:srgbClr val="FFFFAF"/>
    <a:srgbClr val="FFFFCC"/>
    <a:srgbClr val="3155A6"/>
    <a:srgbClr val="FFE4C9"/>
    <a:srgbClr val="99FFCC"/>
    <a:srgbClr val="00091A"/>
    <a:srgbClr val="003399"/>
    <a:srgbClr val="64C3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4707" autoAdjust="0"/>
  </p:normalViewPr>
  <p:slideViewPr>
    <p:cSldViewPr>
      <p:cViewPr>
        <p:scale>
          <a:sx n="90" d="100"/>
          <a:sy n="90" d="100"/>
        </p:scale>
        <p:origin x="197" y="365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ACBB803-6892-4694-BAF1-076F575740EE}" type="datetimeFigureOut">
              <a:rPr lang="es-UY"/>
              <a:pPr>
                <a:defRPr/>
              </a:pPr>
              <a:t>16/4/2024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A919A06-B85B-46C9-A8DC-10D2A46CEBB3}" type="slidenum">
              <a:rPr lang="es-UY" altLang="es-ES"/>
              <a:pPr/>
              <a:t>‹Nº›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F4E4B90-C27E-40F6-83D4-FCBDDC0A9621}" type="datetimeFigureOut">
              <a:rPr lang="es-UY"/>
              <a:pPr>
                <a:defRPr/>
              </a:pPr>
              <a:t>16/4/2024</a:t>
            </a:fld>
            <a:endParaRPr lang="es-U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s-UY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8482E0A-4C04-4AB0-A177-71EEBAE2FA24}" type="slidenum">
              <a:rPr lang="es-UY" altLang="es-ES"/>
              <a:pPr/>
              <a:t>‹Nº›</a:t>
            </a:fld>
            <a:endParaRPr lang="es-UY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8482E0A-4C04-4AB0-A177-71EEBAE2FA24}" type="slidenum">
              <a:rPr kumimoji="0" lang="es-UY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s-UY" alt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603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9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contrat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371975"/>
            <a:ext cx="1944688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0350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4003540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125997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3337951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0010437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752876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15050587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316432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7335026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913282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4961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contrat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/>
          <p:cNvGraphicFramePr>
            <a:graphicFrameLocks noChangeAspect="1"/>
          </p:cNvGraphicFramePr>
          <p:nvPr userDrawn="1"/>
        </p:nvGraphicFramePr>
        <p:xfrm>
          <a:off x="3910013" y="4443413"/>
          <a:ext cx="1323975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2" imgW="1810476" imgH="355729" progId="CorelDraw.Graphic.21">
                  <p:embed/>
                </p:oleObj>
              </mc:Choice>
              <mc:Fallback>
                <p:oleObj name="CorelDRAW" r:id="rId2" imgW="1810476" imgH="355729" progId="CorelDraw.Graphic.21">
                  <p:embed/>
                  <p:pic>
                    <p:nvPicPr>
                      <p:cNvPr id="6146" name="Objeto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0013" y="4443413"/>
                        <a:ext cx="1323975" cy="26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ángulo 2"/>
          <p:cNvSpPr/>
          <p:nvPr userDrawn="1"/>
        </p:nvSpPr>
        <p:spPr>
          <a:xfrm>
            <a:off x="3495675" y="4084638"/>
            <a:ext cx="2152650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200" spc="300" dirty="0"/>
              <a:t>www.gub.uy/agesic</a:t>
            </a:r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25" y="2211388"/>
            <a:ext cx="2963863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1782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703342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417695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36752374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9301581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616560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5287441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352854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27967942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4">
            <a:extLst>
              <a:ext uri="{FF2B5EF4-FFF2-40B4-BE49-F238E27FC236}">
                <a16:creationId xmlns:a16="http://schemas.microsoft.com/office/drawing/2014/main" id="{A3379D23-28A4-407E-AFDF-839BA39ECE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35013" y="4706938"/>
            <a:ext cx="2497137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Curso Dirección de Proyectos – 2021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B61E327D-FA1E-490B-B812-EF86EA24EB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29400" y="4706938"/>
            <a:ext cx="21653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Módulo 1 – Fundamentos       #</a:t>
            </a:r>
            <a:fld id="{A8BEA1E2-709B-4B32-A259-7A6A0773EBD2}" type="slidenum">
              <a:rPr kumimoji="0" lang="es-UY" sz="1050" b="0" i="0" u="none" strike="noStrike" kern="1200" cap="none" spc="0" normalizeH="0" baseline="0" noProof="0" smtClean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05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548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9D81C52-B556-41AC-845A-A87EAE00B1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E4AB51-A4A3-49A7-A800-A52A705DD739}" type="datetimeFigureOut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16/4/2024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9E9BBB1-F2DA-48EE-866A-F08D31508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9D3878E-F1AD-4D86-ACAA-CEE96FD16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A7B6FA-2A39-4A4E-ADAE-53FCDFF959D5}" type="slidenum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973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9685098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B22B135-491C-4F8E-9245-2D898796EB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DCC2E7-77E6-45FE-B09B-4E21F3B0A329}" type="datetimeFigureOut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16/4/2024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5F253D0-F52D-4AD9-980B-CDBE41696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2B16CA-2AB6-4DB8-98F4-EBF8AFBD1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33125A-8D03-4D00-983A-423F7F0C5135}" type="slidenum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7139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6" y="973185"/>
            <a:ext cx="77724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DCA9843-2267-4F3C-97E7-D655B72CDA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35013" y="4706938"/>
            <a:ext cx="2497137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Curso Dirección de Proyectos – 2021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EF98EC-D48F-4F6B-B319-0B6FBDC83C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29400" y="4706938"/>
            <a:ext cx="21653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Módulo 1 – Fundamentos       #</a:t>
            </a:r>
            <a:fld id="{A10EF620-35FC-49C9-AFE3-EAD31A78267E}" type="slidenum">
              <a:rPr kumimoji="0" lang="es-UY" sz="1050" b="0" i="0" u="none" strike="noStrike" kern="1200" cap="none" spc="0" normalizeH="0" baseline="0" noProof="0" smtClean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05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2248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5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342900">
              <a:defRPr/>
            </a:pPr>
            <a:r>
              <a:rPr lang="es-UY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t>Gestión de Proyectos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342900">
              <a:defRPr/>
            </a:pPr>
            <a:fld id="{BD203D81-28E1-44AE-B247-A4697C8AECA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pPr defTabSz="342900">
                <a:defRPr/>
              </a:pPr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62236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342900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t>Gestión de Proyectos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342900">
              <a:defRPr/>
            </a:pPr>
            <a:fld id="{3E8ECD1F-4486-4C92-8194-4F0673B3602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pPr defTabSz="342900"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47842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5">
                    <a:lumMod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342900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t>Gestión de Proyectos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342900">
              <a:defRPr/>
            </a:pPr>
            <a:fld id="{DCC843E6-E567-45C0-B1FA-874B33B7B04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pPr defTabSz="342900"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43674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342900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t>Gestión de Proyectos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342900">
              <a:defRPr/>
            </a:pPr>
            <a:fld id="{B886CD74-9B94-47BB-AE5D-2431D05DC55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pPr defTabSz="342900"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43125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28651" y="273844"/>
            <a:ext cx="7479506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342900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t>Gestión de Proyectos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342900">
              <a:defRPr/>
            </a:pPr>
            <a:fld id="{44484A53-7254-4522-A64B-446DE64511A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pPr defTabSz="342900"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85157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342900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t>Gestión de Proyectos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342900">
              <a:defRPr/>
            </a:pPr>
            <a:fld id="{8DF4E55A-46F2-4B81-A0FF-068E6DB6C7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pPr defTabSz="342900"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55242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342900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t>Gestión de Proyectos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342900">
              <a:defRPr/>
            </a:pPr>
            <a:fld id="{AC7E24D5-6490-4951-853C-95701F70778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pPr defTabSz="342900"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688295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>
                <a:solidFill>
                  <a:schemeClr val="accent5">
                    <a:lumMod val="7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342900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t>Gestión de Proyectos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342900">
              <a:defRPr/>
            </a:pPr>
            <a:fld id="{6898A68D-CBB1-42A2-ADF4-C04CD089CC8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pPr defTabSz="342900"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5046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1829739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342900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t>Gestión de Proyectos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342900">
              <a:defRPr/>
            </a:pPr>
            <a:fld id="{2859811B-A0D6-4F45-807B-8C7A3E328C7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pPr defTabSz="342900"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1687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342900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t>Gestión de Proyectos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342900">
              <a:defRPr/>
            </a:pPr>
            <a:fld id="{FAAB0E88-37E6-4176-9EA1-DD427E7BCE6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pPr defTabSz="342900"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08644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07206"/>
            <a:ext cx="1971675" cy="412551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342900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t>Gestión de Proyectos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342900">
              <a:defRPr/>
            </a:pPr>
            <a:fld id="{BF59B08F-E2F0-4232-86E2-DFCCFEA0C5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pPr defTabSz="342900">
                <a:defRPr/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0129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ítulo y objetos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1726324"/>
            <a:ext cx="5102116" cy="1915510"/>
          </a:xfrm>
        </p:spPr>
        <p:txBody>
          <a:bodyPr>
            <a:normAutofit/>
          </a:bodyPr>
          <a:lstStyle>
            <a:lvl1pPr>
              <a:defRPr sz="2700" baseline="0">
                <a:solidFill>
                  <a:schemeClr val="bg1"/>
                </a:solidFill>
                <a:latin typeface="Gill Sans" panose="020B0602020204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26653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2" y="-5696"/>
            <a:ext cx="7859712" cy="417206"/>
          </a:xfrm>
        </p:spPr>
        <p:txBody>
          <a:bodyPr/>
          <a:lstStyle>
            <a:lvl1pPr>
              <a:defRPr sz="20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088" y="555526"/>
            <a:ext cx="7859712" cy="3641204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1C796326-CD16-4F0D-9C0F-AF2965AE5D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629400" y="4706938"/>
            <a:ext cx="21653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Módulo 1 – Fundamentos       #</a:t>
            </a:r>
            <a:fld id="{5B3EEA5E-6859-48D7-A11F-F9EF51411EF1}" type="slidenum">
              <a:rPr kumimoji="0" lang="es-UY" sz="1050" b="0" i="0" u="none" strike="noStrike" kern="1200" cap="none" spc="0" normalizeH="0" baseline="0" noProof="0" smtClean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05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934F2B9-338A-46CE-B4F7-D629EE763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5013" y="4706938"/>
            <a:ext cx="2497137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Curso Dirección de Proyectos – 2021</a:t>
            </a:r>
          </a:p>
        </p:txBody>
      </p:sp>
    </p:spTree>
    <p:extLst>
      <p:ext uri="{BB962C8B-B14F-4D97-AF65-F5344CB8AC3E}">
        <p14:creationId xmlns:p14="http://schemas.microsoft.com/office/powerpoint/2010/main" val="924289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-24266"/>
            <a:ext cx="7859712" cy="435776"/>
          </a:xfrm>
          <a:prstGeom prst="rect">
            <a:avLst/>
          </a:prstGeo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486151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988122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4276834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273348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12.png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11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slideLayout" Target="../slideLayouts/slideLayout20.xml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22.xml"/><Relationship Id="rId10" Type="http://schemas.openxmlformats.org/officeDocument/2006/relationships/image" Target="../media/image12.png"/><Relationship Id="rId4" Type="http://schemas.openxmlformats.org/officeDocument/2006/relationships/slideLayout" Target="../slideLayouts/slideLayout21.xml"/><Relationship Id="rId9" Type="http://schemas.openxmlformats.org/officeDocument/2006/relationships/image" Target="../media/image11.e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image" Target="../media/image5.jpeg"/><Relationship Id="rId5" Type="http://schemas.openxmlformats.org/officeDocument/2006/relationships/slideLayout" Target="../slideLayouts/slideLayout27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image" Target="../media/image1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935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936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0" y="-24266"/>
            <a:ext cx="7859712" cy="43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323528" y="627534"/>
            <a:ext cx="856895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dirty="0"/>
              <a:t>Haga clic para modificar el estilo de texto del patrón</a:t>
            </a:r>
          </a:p>
          <a:p>
            <a:pPr lvl="1"/>
            <a:r>
              <a:rPr lang="es-ES" altLang="es-ES" dirty="0"/>
              <a:t>Segundo nivel</a:t>
            </a:r>
          </a:p>
          <a:p>
            <a:pPr lvl="2"/>
            <a:r>
              <a:rPr lang="es-ES" altLang="es-ES" dirty="0"/>
              <a:t>Tercer nivel</a:t>
            </a:r>
          </a:p>
          <a:p>
            <a:pPr lvl="3"/>
            <a:r>
              <a:rPr lang="es-ES" altLang="es-ES" dirty="0"/>
              <a:t>Cuarto nivel</a:t>
            </a:r>
          </a:p>
          <a:p>
            <a:pPr lvl="4"/>
            <a:r>
              <a:rPr lang="es-ES" altLang="es-ES" dirty="0"/>
              <a:t>Quinto</a:t>
            </a:r>
            <a:endParaRPr lang="es-UY" alt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51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1" y="24235"/>
            <a:ext cx="9130629" cy="513597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71" y="3507854"/>
            <a:ext cx="9130629" cy="164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09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pic>
        <p:nvPicPr>
          <p:cNvPr id="2052" name="Imagen 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659313"/>
            <a:ext cx="159385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Marcador de título"/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3075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graphicFrame>
        <p:nvGraphicFramePr>
          <p:cNvPr id="3076" name="Objeto 3"/>
          <p:cNvGraphicFramePr>
            <a:graphicFrameLocks noChangeAspect="1"/>
          </p:cNvGraphicFramePr>
          <p:nvPr userDrawn="1"/>
        </p:nvGraphicFramePr>
        <p:xfrm>
          <a:off x="7451725" y="4659313"/>
          <a:ext cx="14954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5925815" imgH="1673975" progId="CorelDraw.Graphic.21">
                  <p:embed/>
                </p:oleObj>
              </mc:Choice>
              <mc:Fallback>
                <p:oleObj name="CorelDRAW" r:id="rId8" imgW="5925815" imgH="1673975" progId="CorelDraw.Graphic.21">
                  <p:embed/>
                  <p:pic>
                    <p:nvPicPr>
                      <p:cNvPr id="0" name="Obje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4659313"/>
                        <a:ext cx="14954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7" name="Gráfico 9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89488"/>
            <a:ext cx="6794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título"/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409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graphicFrame>
        <p:nvGraphicFramePr>
          <p:cNvPr id="4100" name="Objeto 3"/>
          <p:cNvGraphicFramePr>
            <a:graphicFrameLocks noChangeAspect="1"/>
          </p:cNvGraphicFramePr>
          <p:nvPr userDrawn="1"/>
        </p:nvGraphicFramePr>
        <p:xfrm>
          <a:off x="7451725" y="4659313"/>
          <a:ext cx="14954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5925815" imgH="1673975" progId="CorelDraw.Graphic.21">
                  <p:embed/>
                </p:oleObj>
              </mc:Choice>
              <mc:Fallback>
                <p:oleObj name="CorelDRAW" r:id="rId8" imgW="5925815" imgH="1673975" progId="CorelDraw.Graphic.21">
                  <p:embed/>
                  <p:pic>
                    <p:nvPicPr>
                      <p:cNvPr id="0" name="Obje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4659313"/>
                        <a:ext cx="14954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1" name="Gráfico 9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89488"/>
            <a:ext cx="6794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>
            <a:extLst>
              <a:ext uri="{FF2B5EF4-FFF2-40B4-BE49-F238E27FC236}">
                <a16:creationId xmlns:a16="http://schemas.microsoft.com/office/drawing/2014/main" id="{9B05D167-BD1D-408B-9071-5B7A31C5FE3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1027" name="2 Marcador de texto">
            <a:extLst>
              <a:ext uri="{FF2B5EF4-FFF2-40B4-BE49-F238E27FC236}">
                <a16:creationId xmlns:a16="http://schemas.microsoft.com/office/drawing/2014/main" id="{0E9949F2-375F-4151-9541-73D7141B97F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352508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4" r:id="rId6"/>
    <p:sldLayoutId id="2147483945" r:id="rId7"/>
    <p:sldLayoutId id="2147483946" r:id="rId8"/>
    <p:sldLayoutId id="2147483947" r:id="rId9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1" y="273844"/>
            <a:ext cx="7479506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>
              <a:defRPr/>
            </a:pPr>
            <a:r>
              <a:rPr lang="es-UY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t>Gestión de Proyectos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>
              <a:defRPr/>
            </a:pPr>
            <a:fld id="{62B57FBC-52A3-499B-A8F9-F12881A877D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cs typeface="+mn-cs"/>
              </a:rPr>
              <a:pPr defTabSz="342900">
                <a:defRPr/>
              </a:pPr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cs typeface="+mn-cs"/>
            </a:endParaRPr>
          </a:p>
        </p:txBody>
      </p:sp>
      <p:pic>
        <p:nvPicPr>
          <p:cNvPr id="1031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157" y="0"/>
            <a:ext cx="1035844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371475" y="0"/>
            <a:ext cx="7144" cy="5143500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1" y="252413"/>
            <a:ext cx="8108156" cy="21431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74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1" r:id="rId9"/>
    <p:sldLayoutId id="2147483962" r:id="rId10"/>
    <p:sldLayoutId id="2147483963" r:id="rId11"/>
    <p:sldLayoutId id="2147483964" r:id="rId12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b="1" kern="1200">
          <a:solidFill>
            <a:srgbClr val="2F5597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b="1">
          <a:solidFill>
            <a:srgbClr val="2F5597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b="1">
          <a:solidFill>
            <a:srgbClr val="2F5597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b="1">
          <a:solidFill>
            <a:srgbClr val="2F5597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b="1">
          <a:solidFill>
            <a:srgbClr val="2F5597"/>
          </a:solidFill>
          <a:latin typeface="Calibri Light" panose="020F0302020204030204" pitchFamily="34" charset="0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 b="1">
          <a:solidFill>
            <a:srgbClr val="2F5597"/>
          </a:solidFill>
          <a:latin typeface="Calibri Light" panose="020F0302020204030204" pitchFamily="34" charset="0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 b="1">
          <a:solidFill>
            <a:srgbClr val="2F5597"/>
          </a:solidFill>
          <a:latin typeface="Calibri Light" panose="020F0302020204030204" pitchFamily="34" charset="0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 b="1">
          <a:solidFill>
            <a:srgbClr val="2F5597"/>
          </a:solidFill>
          <a:latin typeface="Calibri Light" panose="020F0302020204030204" pitchFamily="34" charset="0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 b="1">
          <a:solidFill>
            <a:srgbClr val="2F5597"/>
          </a:solidFill>
          <a:latin typeface="Calibri Light" panose="020F0302020204030204" pitchFamily="34" charset="0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>
          <a:srgbClr val="2F5597"/>
        </a:buClr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4290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>
          <a:srgbClr val="2F5597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>
          <a:srgbClr val="2F5597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>
          <a:srgbClr val="2F5597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>
          <a:srgbClr val="2F5597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11" Type="http://schemas.openxmlformats.org/officeDocument/2006/relationships/image" Target="../media/image1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29.png"/><Relationship Id="rId9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>
            <a:spLocks noChangeArrowheads="1"/>
          </p:cNvSpPr>
          <p:nvPr/>
        </p:nvSpPr>
        <p:spPr bwMode="auto">
          <a:xfrm>
            <a:off x="2592387" y="915988"/>
            <a:ext cx="4859337" cy="230832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br>
              <a:rPr lang="es-ES" altLang="es-ES" sz="3600" dirty="0">
                <a:latin typeface="+mj-lt"/>
              </a:rPr>
            </a:br>
            <a:r>
              <a:rPr lang="es-ES" altLang="es-ES" sz="3600" dirty="0">
                <a:latin typeface="+mj-lt"/>
              </a:rPr>
              <a:t>Características de</a:t>
            </a:r>
            <a:br>
              <a:rPr lang="es-ES" altLang="es-ES" sz="3600" dirty="0">
                <a:latin typeface="+mj-lt"/>
              </a:rPr>
            </a:br>
            <a:r>
              <a:rPr lang="es-ES" altLang="es-ES" sz="3600" dirty="0">
                <a:latin typeface="+mj-lt"/>
              </a:rPr>
              <a:t>un  proyecto II – partes interesadas</a:t>
            </a:r>
          </a:p>
        </p:txBody>
      </p:sp>
      <p:sp>
        <p:nvSpPr>
          <p:cNvPr id="6" name="CuadroTexto 5"/>
          <p:cNvSpPr txBox="1">
            <a:spLocks noChangeArrowheads="1"/>
          </p:cNvSpPr>
          <p:nvPr/>
        </p:nvSpPr>
        <p:spPr bwMode="auto">
          <a:xfrm>
            <a:off x="2592388" y="3219450"/>
            <a:ext cx="5147964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ES" altLang="es-ES" sz="1600" dirty="0"/>
              <a:t>Fundamentos de Gestión de Proyectos en Agesic</a:t>
            </a:r>
          </a:p>
        </p:txBody>
      </p:sp>
      <p:cxnSp>
        <p:nvCxnSpPr>
          <p:cNvPr id="8" name="Conector recto 7"/>
          <p:cNvCxnSpPr>
            <a:cxnSpLocks/>
          </p:cNvCxnSpPr>
          <p:nvPr/>
        </p:nvCxnSpPr>
        <p:spPr>
          <a:xfrm>
            <a:off x="2665413" y="3219450"/>
            <a:ext cx="478631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-62205"/>
            <a:ext cx="5580112" cy="435776"/>
          </a:xfrm>
        </p:spPr>
        <p:txBody>
          <a:bodyPr/>
          <a:lstStyle/>
          <a:p>
            <a:r>
              <a:rPr lang="es-UY" b="1" dirty="0">
                <a:solidFill>
                  <a:srgbClr val="7030A0"/>
                </a:solidFill>
              </a:rPr>
              <a:t>Roles en un proyecto (en organismos)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5EFD2312-6EC1-4B6F-805F-6E3CB44B73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2160" y="2144411"/>
            <a:ext cx="750145" cy="629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3D06C8FE-ACF0-4904-878F-D767D6BCCFE8}"/>
              </a:ext>
            </a:extLst>
          </p:cNvPr>
          <p:cNvSpPr txBox="1"/>
          <p:nvPr/>
        </p:nvSpPr>
        <p:spPr>
          <a:xfrm>
            <a:off x="19868" y="2201610"/>
            <a:ext cx="1445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cs typeface="+mn-cs"/>
              </a:rPr>
              <a:t>Desarrollo de entregables</a:t>
            </a: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533E0641-F88B-47E8-9E1F-3D85785075C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8FAFB"/>
              </a:clrFrom>
              <a:clrTo>
                <a:srgbClr val="F8FA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8489" y="2943013"/>
            <a:ext cx="695273" cy="690314"/>
          </a:xfrm>
          <a:prstGeom prst="rect">
            <a:avLst/>
          </a:prstGeom>
        </p:spPr>
      </p:pic>
      <p:sp>
        <p:nvSpPr>
          <p:cNvPr id="39" name="CuadroTexto 38">
            <a:extLst>
              <a:ext uri="{FF2B5EF4-FFF2-40B4-BE49-F238E27FC236}">
                <a16:creationId xmlns:a16="http://schemas.microsoft.com/office/drawing/2014/main" id="{68EF75B1-27CA-4425-B90E-30E35E6743E7}"/>
              </a:ext>
            </a:extLst>
          </p:cNvPr>
          <p:cNvSpPr txBox="1"/>
          <p:nvPr/>
        </p:nvSpPr>
        <p:spPr>
          <a:xfrm>
            <a:off x="-723378" y="3030585"/>
            <a:ext cx="2191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cs typeface="+mn-cs"/>
              </a:rPr>
              <a:t>Colaboradores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219B4CE5-E5BD-4B6B-9672-8C3890DB52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8489" y="535521"/>
            <a:ext cx="618639" cy="623016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2BD45C01-06F7-489C-9BC5-2BE477C488D8}"/>
              </a:ext>
            </a:extLst>
          </p:cNvPr>
          <p:cNvSpPr txBox="1"/>
          <p:nvPr/>
        </p:nvSpPr>
        <p:spPr>
          <a:xfrm>
            <a:off x="-517406" y="729392"/>
            <a:ext cx="1992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UY" sz="1400" kern="0" dirty="0">
                <a:solidFill>
                  <a:prstClr val="black"/>
                </a:solidFill>
                <a:latin typeface="+mj-lt"/>
                <a:cs typeface="+mn-cs"/>
              </a:rPr>
              <a:t>Patrocinador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868C488E-3C8D-4214-A184-16B8091C84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749" y="1352694"/>
            <a:ext cx="646522" cy="655378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109B04DF-A760-4A04-9CE6-34A928090E6B}"/>
              </a:ext>
            </a:extLst>
          </p:cNvPr>
          <p:cNvSpPr txBox="1"/>
          <p:nvPr/>
        </p:nvSpPr>
        <p:spPr>
          <a:xfrm>
            <a:off x="-844436" y="1440468"/>
            <a:ext cx="2350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UY" sz="1400" dirty="0">
                <a:solidFill>
                  <a:prstClr val="black"/>
                </a:solidFill>
                <a:latin typeface="+mj-lt"/>
                <a:cs typeface="+mn-cs"/>
              </a:rPr>
              <a:t>Gerente del</a:t>
            </a:r>
            <a:br>
              <a:rPr lang="es-UY" sz="1400" dirty="0">
                <a:solidFill>
                  <a:prstClr val="black"/>
                </a:solidFill>
                <a:latin typeface="+mj-lt"/>
                <a:cs typeface="+mn-cs"/>
              </a:rPr>
            </a:br>
            <a:r>
              <a:rPr lang="es-UY" sz="1400" dirty="0">
                <a:solidFill>
                  <a:prstClr val="black"/>
                </a:solidFill>
                <a:latin typeface="+mj-lt"/>
                <a:cs typeface="+mn-cs"/>
              </a:rPr>
              <a:t>proyecto (PM)</a:t>
            </a:r>
          </a:p>
        </p:txBody>
      </p:sp>
      <p:grpSp>
        <p:nvGrpSpPr>
          <p:cNvPr id="60" name="Grupo 59">
            <a:extLst>
              <a:ext uri="{FF2B5EF4-FFF2-40B4-BE49-F238E27FC236}">
                <a16:creationId xmlns:a16="http://schemas.microsoft.com/office/drawing/2014/main" id="{DD813180-C391-1377-6DE3-12DAE7D394F6}"/>
              </a:ext>
            </a:extLst>
          </p:cNvPr>
          <p:cNvGrpSpPr/>
          <p:nvPr/>
        </p:nvGrpSpPr>
        <p:grpSpPr>
          <a:xfrm>
            <a:off x="1788966" y="3763715"/>
            <a:ext cx="3628044" cy="721649"/>
            <a:chOff x="2400802" y="3715732"/>
            <a:chExt cx="3628044" cy="721649"/>
          </a:xfrm>
        </p:grpSpPr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1D4B33A2-57EE-C262-DC37-2F108F4FE5D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00802" y="3715732"/>
              <a:ext cx="1899852" cy="721649"/>
            </a:xfrm>
            <a:prstGeom prst="rect">
              <a:avLst/>
            </a:prstGeom>
          </p:spPr>
        </p:pic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D062CF2C-1AAF-C319-A3B0-54A4AFC51050}"/>
                </a:ext>
              </a:extLst>
            </p:cNvPr>
            <p:cNvSpPr txBox="1"/>
            <p:nvPr/>
          </p:nvSpPr>
          <p:spPr>
            <a:xfrm>
              <a:off x="4300654" y="3818298"/>
              <a:ext cx="17281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cs"/>
                </a:rPr>
                <a:t>Partes interesadas (</a:t>
              </a:r>
              <a:r>
                <a:rPr kumimoji="0" lang="es-UY" sz="14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cs"/>
                </a:rPr>
                <a:t>Stakeholders</a:t>
              </a:r>
              <a:r>
                <a:rPr kumimoji="0" lang="es-UY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cs"/>
                </a:rPr>
                <a:t>)</a:t>
              </a:r>
            </a:p>
          </p:txBody>
        </p:sp>
      </p:grpSp>
      <p:grpSp>
        <p:nvGrpSpPr>
          <p:cNvPr id="61" name="Grupo 60">
            <a:extLst>
              <a:ext uri="{FF2B5EF4-FFF2-40B4-BE49-F238E27FC236}">
                <a16:creationId xmlns:a16="http://schemas.microsoft.com/office/drawing/2014/main" id="{2BCB4702-534A-81F6-E1E6-D59230B4750D}"/>
              </a:ext>
            </a:extLst>
          </p:cNvPr>
          <p:cNvGrpSpPr/>
          <p:nvPr/>
        </p:nvGrpSpPr>
        <p:grpSpPr>
          <a:xfrm>
            <a:off x="2948666" y="470336"/>
            <a:ext cx="3045435" cy="720206"/>
            <a:chOff x="2948666" y="470336"/>
            <a:chExt cx="3045435" cy="720206"/>
          </a:xfrm>
        </p:grpSpPr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75FB5356-4858-14A3-62B4-594670F5387A}"/>
                </a:ext>
              </a:extLst>
            </p:cNvPr>
            <p:cNvSpPr txBox="1"/>
            <p:nvPr/>
          </p:nvSpPr>
          <p:spPr>
            <a:xfrm>
              <a:off x="4001288" y="760119"/>
              <a:ext cx="19928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UY" sz="1400" kern="0" dirty="0">
                  <a:solidFill>
                    <a:prstClr val="black"/>
                  </a:solidFill>
                  <a:latin typeface="+mj-lt"/>
                  <a:cs typeface="+mn-cs"/>
                </a:rPr>
                <a:t>Patrocinador</a:t>
              </a:r>
            </a:p>
          </p:txBody>
        </p:sp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139C8435-73EC-C6DA-7F1F-8A38145CA8F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948666" y="470336"/>
              <a:ext cx="618638" cy="720206"/>
            </a:xfrm>
            <a:prstGeom prst="rect">
              <a:avLst/>
            </a:prstGeom>
          </p:spPr>
        </p:pic>
      </p:grpSp>
      <p:grpSp>
        <p:nvGrpSpPr>
          <p:cNvPr id="62" name="Grupo 61">
            <a:extLst>
              <a:ext uri="{FF2B5EF4-FFF2-40B4-BE49-F238E27FC236}">
                <a16:creationId xmlns:a16="http://schemas.microsoft.com/office/drawing/2014/main" id="{940D094F-FE6F-81D6-EB73-98E8CA905712}"/>
              </a:ext>
            </a:extLst>
          </p:cNvPr>
          <p:cNvGrpSpPr/>
          <p:nvPr/>
        </p:nvGrpSpPr>
        <p:grpSpPr>
          <a:xfrm>
            <a:off x="3064340" y="1390921"/>
            <a:ext cx="2289083" cy="594412"/>
            <a:chOff x="3064340" y="1390921"/>
            <a:chExt cx="2289083" cy="594412"/>
          </a:xfrm>
        </p:grpSpPr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633C24F5-B697-BB6F-B57C-DA0B1FDDE511}"/>
                </a:ext>
              </a:extLst>
            </p:cNvPr>
            <p:cNvSpPr txBox="1"/>
            <p:nvPr/>
          </p:nvSpPr>
          <p:spPr>
            <a:xfrm>
              <a:off x="4001288" y="1456091"/>
              <a:ext cx="135213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400" dirty="0">
                  <a:solidFill>
                    <a:prstClr val="black"/>
                  </a:solidFill>
                  <a:latin typeface="+mj-lt"/>
                  <a:cs typeface="+mn-cs"/>
                </a:rPr>
                <a:t>Gerente del</a:t>
              </a:r>
              <a:br>
                <a:rPr lang="es-UY" sz="1400" dirty="0">
                  <a:solidFill>
                    <a:prstClr val="black"/>
                  </a:solidFill>
                  <a:latin typeface="+mj-lt"/>
                  <a:cs typeface="+mn-cs"/>
                </a:rPr>
              </a:br>
              <a:r>
                <a:rPr lang="es-UY" sz="1400" dirty="0">
                  <a:solidFill>
                    <a:prstClr val="black"/>
                  </a:solidFill>
                  <a:latin typeface="+mj-lt"/>
                  <a:cs typeface="+mn-cs"/>
                </a:rPr>
                <a:t>proyecto (PM)</a:t>
              </a:r>
            </a:p>
          </p:txBody>
        </p:sp>
        <p:pic>
          <p:nvPicPr>
            <p:cNvPr id="54" name="Imagen 53">
              <a:extLst>
                <a:ext uri="{FF2B5EF4-FFF2-40B4-BE49-F238E27FC236}">
                  <a16:creationId xmlns:a16="http://schemas.microsoft.com/office/drawing/2014/main" id="{36C8BD60-37C6-DE88-4322-26ECD9DEF9D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064340" y="1390921"/>
              <a:ext cx="502964" cy="594412"/>
            </a:xfrm>
            <a:prstGeom prst="rect">
              <a:avLst/>
            </a:prstGeom>
          </p:spPr>
        </p:pic>
      </p:grpSp>
      <p:grpSp>
        <p:nvGrpSpPr>
          <p:cNvPr id="63" name="Grupo 62">
            <a:extLst>
              <a:ext uri="{FF2B5EF4-FFF2-40B4-BE49-F238E27FC236}">
                <a16:creationId xmlns:a16="http://schemas.microsoft.com/office/drawing/2014/main" id="{66FA3084-AAB5-C7C5-A1F7-42B332BBE8F9}"/>
              </a:ext>
            </a:extLst>
          </p:cNvPr>
          <p:cNvGrpSpPr/>
          <p:nvPr/>
        </p:nvGrpSpPr>
        <p:grpSpPr>
          <a:xfrm>
            <a:off x="2957185" y="2212558"/>
            <a:ext cx="2775930" cy="657334"/>
            <a:chOff x="2957185" y="2212558"/>
            <a:chExt cx="2775930" cy="657334"/>
          </a:xfrm>
        </p:grpSpPr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B77754F7-2B57-012A-6B03-115C9876B5C9}"/>
                </a:ext>
              </a:extLst>
            </p:cNvPr>
            <p:cNvSpPr txBox="1"/>
            <p:nvPr/>
          </p:nvSpPr>
          <p:spPr>
            <a:xfrm>
              <a:off x="3993311" y="2212558"/>
              <a:ext cx="17398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cs"/>
                </a:rPr>
                <a:t>Desarrollo de entregables</a:t>
              </a:r>
            </a:p>
          </p:txBody>
        </p:sp>
        <p:pic>
          <p:nvPicPr>
            <p:cNvPr id="56" name="Imagen 55">
              <a:extLst>
                <a:ext uri="{FF2B5EF4-FFF2-40B4-BE49-F238E27FC236}">
                  <a16:creationId xmlns:a16="http://schemas.microsoft.com/office/drawing/2014/main" id="{84E59851-0565-DCF3-D18B-C7F3C5DA5CE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957185" y="2212558"/>
              <a:ext cx="925634" cy="657334"/>
            </a:xfrm>
            <a:prstGeom prst="rect">
              <a:avLst/>
            </a:prstGeom>
          </p:spPr>
        </p:pic>
      </p:grpSp>
      <p:grpSp>
        <p:nvGrpSpPr>
          <p:cNvPr id="64" name="Grupo 63">
            <a:extLst>
              <a:ext uri="{FF2B5EF4-FFF2-40B4-BE49-F238E27FC236}">
                <a16:creationId xmlns:a16="http://schemas.microsoft.com/office/drawing/2014/main" id="{5A08F761-179C-1288-6111-E9FC53171CA1}"/>
              </a:ext>
            </a:extLst>
          </p:cNvPr>
          <p:cNvGrpSpPr/>
          <p:nvPr/>
        </p:nvGrpSpPr>
        <p:grpSpPr>
          <a:xfrm>
            <a:off x="2974213" y="2974663"/>
            <a:ext cx="2512359" cy="640515"/>
            <a:chOff x="2974213" y="2974663"/>
            <a:chExt cx="2512359" cy="640515"/>
          </a:xfrm>
        </p:grpSpPr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B59A00B1-21B8-1542-D8AB-963A712003DB}"/>
                </a:ext>
              </a:extLst>
            </p:cNvPr>
            <p:cNvSpPr txBox="1"/>
            <p:nvPr/>
          </p:nvSpPr>
          <p:spPr>
            <a:xfrm>
              <a:off x="4046703" y="3030585"/>
              <a:ext cx="14398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cs"/>
                </a:rPr>
                <a:t>Colaboradores</a:t>
              </a:r>
            </a:p>
          </p:txBody>
        </p:sp>
        <p:pic>
          <p:nvPicPr>
            <p:cNvPr id="58" name="Imagen 57">
              <a:extLst>
                <a:ext uri="{FF2B5EF4-FFF2-40B4-BE49-F238E27FC236}">
                  <a16:creationId xmlns:a16="http://schemas.microsoft.com/office/drawing/2014/main" id="{81A8EE92-D856-15BF-25A9-6308AF3255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974213" y="2974663"/>
              <a:ext cx="683217" cy="640515"/>
            </a:xfrm>
            <a:prstGeom prst="rect">
              <a:avLst/>
            </a:prstGeom>
          </p:spPr>
        </p:pic>
      </p:grpSp>
      <p:sp>
        <p:nvSpPr>
          <p:cNvPr id="59" name="CuadroTexto 58">
            <a:extLst>
              <a:ext uri="{FF2B5EF4-FFF2-40B4-BE49-F238E27FC236}">
                <a16:creationId xmlns:a16="http://schemas.microsoft.com/office/drawing/2014/main" id="{E7EE0AF1-E374-DEBC-8B9E-78AFB8A4E527}"/>
              </a:ext>
            </a:extLst>
          </p:cNvPr>
          <p:cNvSpPr txBox="1"/>
          <p:nvPr/>
        </p:nvSpPr>
        <p:spPr>
          <a:xfrm>
            <a:off x="5350357" y="185959"/>
            <a:ext cx="353160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UY" sz="1400" dirty="0">
                <a:latin typeface="+mn-lt"/>
              </a:rPr>
              <a:t>En proyectos que se ejecutan en organismos, hay que definir </a:t>
            </a:r>
            <a:r>
              <a:rPr lang="es-UY" sz="1400" b="1" i="1" dirty="0">
                <a:latin typeface="+mn-lt"/>
              </a:rPr>
              <a:t>roles equivalentes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UY" sz="1400" dirty="0">
                <a:latin typeface="+mn-lt"/>
              </a:rPr>
              <a:t>El sponsor de Agesic podría tener que intervenir hablando con el sponsor en el organismo.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UY" sz="1400" dirty="0">
                <a:latin typeface="+mn-lt"/>
              </a:rPr>
              <a:t>El PM de Agesic coordina con el PM del organismo los trabajos de ambos equipos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UY" sz="1400" dirty="0">
                <a:latin typeface="+mn-lt"/>
              </a:rPr>
              <a:t>Los equipos de desarrollo coordinan también entre sí, así como los colaboradores en el organismo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UY" sz="1400" dirty="0">
                <a:latin typeface="+mn-lt"/>
              </a:rPr>
              <a:t>Es fundamental identificar </a:t>
            </a:r>
            <a:r>
              <a:rPr lang="es-UY" sz="1400" b="1" i="1" dirty="0">
                <a:latin typeface="+mn-lt"/>
              </a:rPr>
              <a:t>las partes interesadas</a:t>
            </a:r>
            <a:r>
              <a:rPr lang="es-UY" sz="1400" dirty="0">
                <a:latin typeface="+mn-lt"/>
              </a:rPr>
              <a:t> en el organismo donde se ejecutará el proyecto, por la afectación que tienen en el proyecto</a:t>
            </a:r>
          </a:p>
        </p:txBody>
      </p:sp>
      <p:grpSp>
        <p:nvGrpSpPr>
          <p:cNvPr id="66" name="Grupo 65"/>
          <p:cNvGrpSpPr/>
          <p:nvPr/>
        </p:nvGrpSpPr>
        <p:grpSpPr>
          <a:xfrm>
            <a:off x="4866246" y="4330063"/>
            <a:ext cx="4029954" cy="722462"/>
            <a:chOff x="4933959" y="460462"/>
            <a:chExt cx="4159163" cy="722462"/>
          </a:xfrm>
        </p:grpSpPr>
        <p:sp>
          <p:nvSpPr>
            <p:cNvPr id="67" name="Rectángulo redondeado 49"/>
            <p:cNvSpPr/>
            <p:nvPr/>
          </p:nvSpPr>
          <p:spPr>
            <a:xfrm>
              <a:off x="5076972" y="460462"/>
              <a:ext cx="3885910" cy="72246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pic>
          <p:nvPicPr>
            <p:cNvPr id="68" name="Imagen 67"/>
            <p:cNvPicPr>
              <a:picLocks noChangeAspect="1"/>
            </p:cNvPicPr>
            <p:nvPr/>
          </p:nvPicPr>
          <p:blipFill>
            <a:blip r:embed="rId11">
              <a:clrChange>
                <a:clrFrom>
                  <a:srgbClr val="F5F5F5"/>
                </a:clrFrom>
                <a:clrTo>
                  <a:srgbClr val="F5F5F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33959" y="568680"/>
              <a:ext cx="512780" cy="514479"/>
            </a:xfrm>
            <a:prstGeom prst="rect">
              <a:avLst/>
            </a:prstGeom>
          </p:spPr>
        </p:pic>
        <p:sp>
          <p:nvSpPr>
            <p:cNvPr id="69" name="CuadroTexto 68"/>
            <p:cNvSpPr txBox="1"/>
            <p:nvPr/>
          </p:nvSpPr>
          <p:spPr>
            <a:xfrm>
              <a:off x="5432335" y="513930"/>
              <a:ext cx="3660787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100" dirty="0">
                  <a:latin typeface="+mn-lt"/>
                </a:rPr>
                <a:t>Leer más detalles sobre responsabilidades y actividades de cada rol en la </a:t>
              </a:r>
              <a:r>
                <a:rPr lang="es-UY" sz="1100" b="1" i="1" dirty="0">
                  <a:latin typeface="+mn-lt"/>
                </a:rPr>
                <a:t>Guía de Fundamentos de GP de Agesic –  </a:t>
              </a:r>
              <a:r>
                <a:rPr lang="es-UY" sz="1100" dirty="0">
                  <a:latin typeface="+mn-lt"/>
                </a:rPr>
                <a:t>sección</a:t>
              </a:r>
              <a:r>
                <a:rPr lang="es-UY" sz="1100" b="1" i="1" dirty="0">
                  <a:latin typeface="+mn-lt"/>
                </a:rPr>
                <a:t>1.Definiciones básicas</a:t>
              </a:r>
            </a:p>
          </p:txBody>
        </p:sp>
      </p:grpSp>
      <p:sp>
        <p:nvSpPr>
          <p:cNvPr id="2" name="Flecha: a la izquierda y derecha 1">
            <a:extLst>
              <a:ext uri="{FF2B5EF4-FFF2-40B4-BE49-F238E27FC236}">
                <a16:creationId xmlns:a16="http://schemas.microsoft.com/office/drawing/2014/main" id="{8F1B7736-5D07-5438-C0FF-EF3FC8A3E82D}"/>
              </a:ext>
            </a:extLst>
          </p:cNvPr>
          <p:cNvSpPr/>
          <p:nvPr/>
        </p:nvSpPr>
        <p:spPr>
          <a:xfrm>
            <a:off x="2411760" y="843557"/>
            <a:ext cx="495814" cy="193611"/>
          </a:xfrm>
          <a:prstGeom prst="leftRightArrow">
            <a:avLst/>
          </a:prstGeom>
          <a:solidFill>
            <a:srgbClr val="3155A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3" name="Flecha: a la izquierda y derecha 2">
            <a:extLst>
              <a:ext uri="{FF2B5EF4-FFF2-40B4-BE49-F238E27FC236}">
                <a16:creationId xmlns:a16="http://schemas.microsoft.com/office/drawing/2014/main" id="{5B6B8F7F-8C21-9FA3-E336-0DA10728D62D}"/>
              </a:ext>
            </a:extLst>
          </p:cNvPr>
          <p:cNvSpPr/>
          <p:nvPr/>
        </p:nvSpPr>
        <p:spPr>
          <a:xfrm>
            <a:off x="2411760" y="1680383"/>
            <a:ext cx="495814" cy="193611"/>
          </a:xfrm>
          <a:prstGeom prst="leftRightArrow">
            <a:avLst/>
          </a:prstGeom>
          <a:solidFill>
            <a:srgbClr val="3155A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5" name="Flecha: a la izquierda y derecha 4">
            <a:extLst>
              <a:ext uri="{FF2B5EF4-FFF2-40B4-BE49-F238E27FC236}">
                <a16:creationId xmlns:a16="http://schemas.microsoft.com/office/drawing/2014/main" id="{4EADF523-8DF9-ECC3-2C00-F4D611906A86}"/>
              </a:ext>
            </a:extLst>
          </p:cNvPr>
          <p:cNvSpPr/>
          <p:nvPr/>
        </p:nvSpPr>
        <p:spPr>
          <a:xfrm>
            <a:off x="2429087" y="2420403"/>
            <a:ext cx="495814" cy="193611"/>
          </a:xfrm>
          <a:prstGeom prst="leftRightArrow">
            <a:avLst/>
          </a:prstGeom>
          <a:solidFill>
            <a:srgbClr val="3155A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6" name="Flecha: a la izquierda y derecha 5">
            <a:extLst>
              <a:ext uri="{FF2B5EF4-FFF2-40B4-BE49-F238E27FC236}">
                <a16:creationId xmlns:a16="http://schemas.microsoft.com/office/drawing/2014/main" id="{FC778F03-F241-139F-3137-1244F6008127}"/>
              </a:ext>
            </a:extLst>
          </p:cNvPr>
          <p:cNvSpPr/>
          <p:nvPr/>
        </p:nvSpPr>
        <p:spPr>
          <a:xfrm rot="1849960">
            <a:off x="2429086" y="2901168"/>
            <a:ext cx="495814" cy="193611"/>
          </a:xfrm>
          <a:prstGeom prst="leftRightArrow">
            <a:avLst/>
          </a:prstGeom>
          <a:solidFill>
            <a:srgbClr val="3155A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444830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uiExpand="1" build="p"/>
      <p:bldP spid="2" grpId="0" animBg="1"/>
      <p:bldP spid="3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5F51CF96-BAA1-A9A0-39F5-F02A51D633A1}"/>
              </a:ext>
            </a:extLst>
          </p:cNvPr>
          <p:cNvSpPr/>
          <p:nvPr/>
        </p:nvSpPr>
        <p:spPr>
          <a:xfrm>
            <a:off x="179512" y="570543"/>
            <a:ext cx="2448272" cy="17111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7427886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Metodología Agesic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AA9F64F-4BF8-FB9C-A608-241F1949452D}"/>
              </a:ext>
            </a:extLst>
          </p:cNvPr>
          <p:cNvSpPr txBox="1"/>
          <p:nvPr/>
        </p:nvSpPr>
        <p:spPr>
          <a:xfrm>
            <a:off x="193195" y="624769"/>
            <a:ext cx="236258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s-UY" sz="1400" dirty="0">
                <a:latin typeface="+mj-lt"/>
              </a:rPr>
              <a:t>Al momento de diseñar el proyecto en la Agencia, antes de ir a cualquier organismo, hay que identificar la </a:t>
            </a:r>
            <a:r>
              <a:rPr lang="es-UY" sz="1400" b="1" dirty="0">
                <a:latin typeface="+mj-lt"/>
              </a:rPr>
              <a:t>partes interesadas de la Agencia</a:t>
            </a:r>
            <a:r>
              <a:rPr lang="es-UY" sz="1400" dirty="0">
                <a:latin typeface="+mj-lt"/>
              </a:rPr>
              <a:t> para nuestro proyecto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DBB65D9-D7D4-3854-01FF-CD9DAEC0B919}"/>
              </a:ext>
            </a:extLst>
          </p:cNvPr>
          <p:cNvSpPr txBox="1"/>
          <p:nvPr/>
        </p:nvSpPr>
        <p:spPr>
          <a:xfrm>
            <a:off x="112083" y="2779948"/>
            <a:ext cx="2232248" cy="1169551"/>
          </a:xfrm>
          <a:prstGeom prst="rect">
            <a:avLst/>
          </a:prstGeom>
          <a:solidFill>
            <a:srgbClr val="FFFFAF"/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s-UY" sz="1400" dirty="0">
                <a:solidFill>
                  <a:srgbClr val="7030A0"/>
                </a:solidFill>
                <a:latin typeface="+mj-lt"/>
              </a:rPr>
              <a:t>El área de Seguridad de la Información (SI) puede proponer </a:t>
            </a:r>
            <a:r>
              <a:rPr lang="es-UY" sz="1400" i="1" dirty="0">
                <a:solidFill>
                  <a:srgbClr val="7030A0"/>
                </a:solidFill>
                <a:latin typeface="+mj-lt"/>
              </a:rPr>
              <a:t>requisitos de elaboración o de uso </a:t>
            </a:r>
            <a:r>
              <a:rPr lang="es-UY" sz="1400" dirty="0">
                <a:solidFill>
                  <a:srgbClr val="7030A0"/>
                </a:solidFill>
                <a:latin typeface="+mj-lt"/>
              </a:rPr>
              <a:t>de varios entregables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80443C4-4A63-5BAF-ED90-34BAC6C7AE2B}"/>
              </a:ext>
            </a:extLst>
          </p:cNvPr>
          <p:cNvSpPr txBox="1"/>
          <p:nvPr/>
        </p:nvSpPr>
        <p:spPr>
          <a:xfrm>
            <a:off x="2627784" y="2870516"/>
            <a:ext cx="4471693" cy="1169551"/>
          </a:xfrm>
          <a:prstGeom prst="rect">
            <a:avLst/>
          </a:prstGeom>
          <a:solidFill>
            <a:srgbClr val="FFE4C9"/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s-UY" sz="1400" dirty="0">
                <a:solidFill>
                  <a:srgbClr val="7030A0"/>
                </a:solidFill>
                <a:latin typeface="+mj-lt"/>
              </a:rPr>
              <a:t>Las áreas de Tecnología de la Información (TI) y de Infraestructura y Operaciones (IOTI) pueden indicar requisitos para </a:t>
            </a:r>
            <a:r>
              <a:rPr lang="es-UY" sz="1400" i="1" dirty="0">
                <a:solidFill>
                  <a:srgbClr val="7030A0"/>
                </a:solidFill>
                <a:latin typeface="+mj-lt"/>
              </a:rPr>
              <a:t>la elaboración de pliegos</a:t>
            </a:r>
            <a:r>
              <a:rPr lang="es-UY" sz="1400" dirty="0">
                <a:solidFill>
                  <a:srgbClr val="7030A0"/>
                </a:solidFill>
                <a:latin typeface="+mj-lt"/>
              </a:rPr>
              <a:t> que incluyen desarrollo de software, así como disponer de los recursos de hardware necesarios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C7C74B6-3BD3-F387-AF09-B420BE78C646}"/>
              </a:ext>
            </a:extLst>
          </p:cNvPr>
          <p:cNvSpPr txBox="1"/>
          <p:nvPr/>
        </p:nvSpPr>
        <p:spPr>
          <a:xfrm>
            <a:off x="221470" y="4203625"/>
            <a:ext cx="5182997" cy="7386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s-UY" sz="1400" dirty="0">
                <a:solidFill>
                  <a:srgbClr val="7030A0"/>
                </a:solidFill>
                <a:latin typeface="+mj-lt"/>
              </a:rPr>
              <a:t>El área de Sociedad de la Información puede proponer </a:t>
            </a:r>
            <a:r>
              <a:rPr lang="es-UY" sz="1400" i="1" dirty="0">
                <a:solidFill>
                  <a:srgbClr val="7030A0"/>
                </a:solidFill>
                <a:latin typeface="+mj-lt"/>
              </a:rPr>
              <a:t>criterios de accesibilidad, de transparencia, datos abiertos </a:t>
            </a:r>
            <a:r>
              <a:rPr lang="es-UY" sz="1400" dirty="0">
                <a:solidFill>
                  <a:srgbClr val="7030A0"/>
                </a:solidFill>
                <a:latin typeface="+mj-lt"/>
              </a:rPr>
              <a:t>y otros, en varios de los entregables que vayan dirigidos a los ciudadanos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EA975A4-319F-5794-5114-E26A79812427}"/>
              </a:ext>
            </a:extLst>
          </p:cNvPr>
          <p:cNvSpPr txBox="1"/>
          <p:nvPr/>
        </p:nvSpPr>
        <p:spPr>
          <a:xfrm>
            <a:off x="7265744" y="2014461"/>
            <a:ext cx="1827822" cy="1384995"/>
          </a:xfrm>
          <a:prstGeom prst="rect">
            <a:avLst/>
          </a:prstGeom>
          <a:solidFill>
            <a:srgbClr val="D2FDBF"/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s-UY" sz="1400" dirty="0">
                <a:solidFill>
                  <a:srgbClr val="7030A0"/>
                </a:solidFill>
                <a:latin typeface="+mj-lt"/>
              </a:rPr>
              <a:t>El área de Administración y Finanzas puede dar recomendaciones para la contratación de proveedores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62D19AC-6155-9348-393F-2FA72524E587}"/>
              </a:ext>
            </a:extLst>
          </p:cNvPr>
          <p:cNvSpPr txBox="1"/>
          <p:nvPr/>
        </p:nvSpPr>
        <p:spPr>
          <a:xfrm>
            <a:off x="2705017" y="528733"/>
            <a:ext cx="3667183" cy="2178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UY" sz="1400" dirty="0">
                <a:latin typeface="+mj-lt"/>
              </a:rPr>
              <a:t>Los representantes de estas áreas, </a:t>
            </a:r>
            <a:r>
              <a:rPr lang="es-UY" sz="1400" i="1" dirty="0">
                <a:latin typeface="+mj-lt"/>
              </a:rPr>
              <a:t>pueden </a:t>
            </a:r>
          </a:p>
          <a:p>
            <a:pPr marL="87313" indent="-87313">
              <a:lnSpc>
                <a:spcPct val="110000"/>
              </a:lnSpc>
              <a:spcAft>
                <a:spcPts val="300"/>
              </a:spcAft>
              <a:buFontTx/>
              <a:buChar char="-"/>
            </a:pPr>
            <a:r>
              <a:rPr lang="es-UY" sz="1400" i="1" dirty="0">
                <a:latin typeface="+mj-lt"/>
              </a:rPr>
              <a:t>definir requisitos técnicos y jurídicos a ser incluidos en los pliegos de contratación </a:t>
            </a:r>
            <a:r>
              <a:rPr lang="es-UY" sz="1400" dirty="0">
                <a:latin typeface="+mj-lt"/>
              </a:rPr>
              <a:t>a proveedores</a:t>
            </a:r>
          </a:p>
          <a:p>
            <a:pPr marL="87313" indent="-87313">
              <a:lnSpc>
                <a:spcPct val="110000"/>
              </a:lnSpc>
              <a:spcAft>
                <a:spcPts val="300"/>
              </a:spcAft>
              <a:buFontTx/>
              <a:buChar char="-"/>
            </a:pPr>
            <a:r>
              <a:rPr lang="es-UY" sz="1400" i="1" dirty="0">
                <a:latin typeface="+mj-lt"/>
              </a:rPr>
              <a:t>participar del diseño y desarrollo de varios entregables </a:t>
            </a:r>
          </a:p>
          <a:p>
            <a:pPr marL="87313" indent="-87313">
              <a:lnSpc>
                <a:spcPct val="110000"/>
              </a:lnSpc>
              <a:spcAft>
                <a:spcPts val="300"/>
              </a:spcAft>
              <a:buFontTx/>
              <a:buChar char="-"/>
            </a:pPr>
            <a:r>
              <a:rPr lang="es-UY" sz="1400" i="1" dirty="0">
                <a:latin typeface="+mj-lt"/>
              </a:rPr>
              <a:t>facilitar las condiciones para que el proyecto pueda iniciar adecuadamente</a:t>
            </a:r>
            <a:endParaRPr lang="es-UY" sz="1400" dirty="0">
              <a:latin typeface="+mj-lt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3829991-6723-F9D6-8E76-A467D781A25A}"/>
              </a:ext>
            </a:extLst>
          </p:cNvPr>
          <p:cNvSpPr txBox="1"/>
          <p:nvPr/>
        </p:nvSpPr>
        <p:spPr>
          <a:xfrm>
            <a:off x="50434" y="2459432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UY" sz="1400" b="1" dirty="0">
                <a:solidFill>
                  <a:srgbClr val="7030A0"/>
                </a:solidFill>
                <a:latin typeface="+mj-lt"/>
              </a:rPr>
              <a:t>Por ejemplo:</a:t>
            </a:r>
          </a:p>
        </p:txBody>
      </p:sp>
      <p:sp>
        <p:nvSpPr>
          <p:cNvPr id="25" name="Rectángulo: esquinas redondeadas 24">
            <a:extLst>
              <a:ext uri="{FF2B5EF4-FFF2-40B4-BE49-F238E27FC236}">
                <a16:creationId xmlns:a16="http://schemas.microsoft.com/office/drawing/2014/main" id="{44C1C531-D719-322B-123B-BC30F64E1507}"/>
              </a:ext>
            </a:extLst>
          </p:cNvPr>
          <p:cNvSpPr/>
          <p:nvPr/>
        </p:nvSpPr>
        <p:spPr>
          <a:xfrm>
            <a:off x="6444208" y="162422"/>
            <a:ext cx="2612153" cy="161724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892514AB-25D6-5A99-F50A-A86010F05252}"/>
              </a:ext>
            </a:extLst>
          </p:cNvPr>
          <p:cNvSpPr txBox="1"/>
          <p:nvPr/>
        </p:nvSpPr>
        <p:spPr>
          <a:xfrm>
            <a:off x="6705341" y="4131905"/>
            <a:ext cx="2217189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s-UY" sz="1400" dirty="0">
                <a:solidFill>
                  <a:srgbClr val="7030A0"/>
                </a:solidFill>
                <a:latin typeface="+mj-lt"/>
              </a:rPr>
              <a:t>Comunicaciones y Jurídica pueden asesorar en temas específicos</a:t>
            </a:r>
          </a:p>
        </p:txBody>
      </p:sp>
    </p:spTree>
    <p:extLst>
      <p:ext uri="{BB962C8B-B14F-4D97-AF65-F5344CB8AC3E}">
        <p14:creationId xmlns:p14="http://schemas.microsoft.com/office/powerpoint/2010/main" val="885848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1" grpId="0" animBg="1"/>
      <p:bldP spid="12" grpId="0" animBg="1"/>
      <p:bldP spid="14" grpId="0"/>
      <p:bldP spid="15" grpId="0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uadroTexto 30"/>
          <p:cNvSpPr txBox="1"/>
          <p:nvPr/>
        </p:nvSpPr>
        <p:spPr>
          <a:xfrm>
            <a:off x="70108" y="699542"/>
            <a:ext cx="43865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Ahora que hemos introducido estos conceptos y algunos ejemplos, te invito a que repases la presentación, revises los documentos sugeridos y a continuación respondas unas pocas preguntas para evaluar tu entendimiento.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Microsoft Sans Serif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Recuerda que estas evaluaciones generan puntos para la aprobación del curso.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Microsoft Sans Serif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¡Nos reencontramos en la siguiente sección!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/>
              <a:t>A continuación…</a:t>
            </a: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334" y="876809"/>
            <a:ext cx="3673158" cy="24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59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3540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3"/>
          <p:cNvSpPr txBox="1">
            <a:spLocks/>
          </p:cNvSpPr>
          <p:nvPr/>
        </p:nvSpPr>
        <p:spPr bwMode="auto">
          <a:xfrm>
            <a:off x="0" y="-24266"/>
            <a:ext cx="7859712" cy="43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2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icrosoft Sans Serif"/>
                <a:ea typeface="+mj-ea"/>
                <a:cs typeface="+mj-cs"/>
              </a:rPr>
              <a:t>Restricciones de un proyecto</a:t>
            </a:r>
          </a:p>
        </p:txBody>
      </p:sp>
      <p:grpSp>
        <p:nvGrpSpPr>
          <p:cNvPr id="20" name="Grupo 19"/>
          <p:cNvGrpSpPr/>
          <p:nvPr/>
        </p:nvGrpSpPr>
        <p:grpSpPr>
          <a:xfrm>
            <a:off x="2555776" y="1131590"/>
            <a:ext cx="3024336" cy="2503665"/>
            <a:chOff x="2555776" y="1131590"/>
            <a:chExt cx="3024336" cy="2503665"/>
          </a:xfrm>
        </p:grpSpPr>
        <p:grpSp>
          <p:nvGrpSpPr>
            <p:cNvPr id="14" name="Grupo 13"/>
            <p:cNvGrpSpPr/>
            <p:nvPr/>
          </p:nvGrpSpPr>
          <p:grpSpPr>
            <a:xfrm>
              <a:off x="2555776" y="1131590"/>
              <a:ext cx="3024336" cy="2503665"/>
              <a:chOff x="5024564" y="1041378"/>
              <a:chExt cx="4239542" cy="4239542"/>
            </a:xfrm>
          </p:grpSpPr>
          <p:pic>
            <p:nvPicPr>
              <p:cNvPr id="17" name="Imagen 16">
                <a:extLst>
                  <a:ext uri="{FF2B5EF4-FFF2-40B4-BE49-F238E27FC236}">
                    <a16:creationId xmlns:a16="http://schemas.microsoft.com/office/drawing/2014/main" id="{2FADF0E2-6AA8-42B8-847E-66FB854A4C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024564" y="1041378"/>
                <a:ext cx="4239542" cy="4239542"/>
              </a:xfrm>
              <a:prstGeom prst="rect">
                <a:avLst/>
              </a:prstGeom>
            </p:spPr>
          </p:pic>
          <p:pic>
            <p:nvPicPr>
              <p:cNvPr id="16" name="Imagen 1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52214" y="4658823"/>
                <a:ext cx="1048494" cy="189008"/>
              </a:xfrm>
              <a:prstGeom prst="rect">
                <a:avLst/>
              </a:prstGeom>
            </p:spPr>
          </p:pic>
        </p:grpSp>
        <p:sp>
          <p:nvSpPr>
            <p:cNvPr id="19" name="CuadroTexto 18"/>
            <p:cNvSpPr txBox="1"/>
            <p:nvPr/>
          </p:nvSpPr>
          <p:spPr>
            <a:xfrm>
              <a:off x="2860846" y="3185184"/>
              <a:ext cx="12241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Recursos</a:t>
              </a:r>
            </a:p>
          </p:txBody>
        </p:sp>
      </p:grpSp>
      <p:grpSp>
        <p:nvGrpSpPr>
          <p:cNvPr id="56" name="Grupo 55"/>
          <p:cNvGrpSpPr/>
          <p:nvPr/>
        </p:nvGrpSpPr>
        <p:grpSpPr>
          <a:xfrm>
            <a:off x="4457458" y="1059671"/>
            <a:ext cx="4145372" cy="1558489"/>
            <a:chOff x="4457458" y="1059671"/>
            <a:chExt cx="4145372" cy="1558489"/>
          </a:xfrm>
        </p:grpSpPr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0098C743-63E8-4B93-88F2-7A53CF97FB9F}"/>
                </a:ext>
              </a:extLst>
            </p:cNvPr>
            <p:cNvSpPr txBox="1"/>
            <p:nvPr/>
          </p:nvSpPr>
          <p:spPr>
            <a:xfrm>
              <a:off x="5002417" y="1059671"/>
              <a:ext cx="15742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Requisitos a cumplir de los entregables</a:t>
              </a:r>
            </a:p>
          </p:txBody>
        </p:sp>
        <p:cxnSp>
          <p:nvCxnSpPr>
            <p:cNvPr id="26" name="Conector recto 25">
              <a:extLst>
                <a:ext uri="{FF2B5EF4-FFF2-40B4-BE49-F238E27FC236}">
                  <a16:creationId xmlns:a16="http://schemas.microsoft.com/office/drawing/2014/main" id="{0FD804B9-4B04-4B30-BE1C-621DCC1552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57458" y="1544832"/>
              <a:ext cx="706939" cy="1073328"/>
            </a:xfrm>
            <a:prstGeom prst="line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955D6B77-7337-4D76-8421-8BE5108C6B0B}"/>
                </a:ext>
              </a:extLst>
            </p:cNvPr>
            <p:cNvSpPr txBox="1"/>
            <p:nvPr/>
          </p:nvSpPr>
          <p:spPr>
            <a:xfrm>
              <a:off x="6576714" y="1068107"/>
              <a:ext cx="20261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1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“¿</a:t>
              </a:r>
              <a:r>
                <a:rPr kumimoji="0" lang="es-UY" sz="1200" b="0" i="1" u="sng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cómo debe quedar </a:t>
              </a:r>
              <a:r>
                <a:rPr kumimoji="0" lang="es-UY" sz="1200" b="0" i="1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 para ser aprobado”</a:t>
              </a:r>
            </a:p>
          </p:txBody>
        </p:sp>
      </p:grpSp>
      <p:grpSp>
        <p:nvGrpSpPr>
          <p:cNvPr id="57" name="Grupo 56"/>
          <p:cNvGrpSpPr/>
          <p:nvPr/>
        </p:nvGrpSpPr>
        <p:grpSpPr>
          <a:xfrm>
            <a:off x="5354889" y="2320822"/>
            <a:ext cx="3579202" cy="704184"/>
            <a:chOff x="5354889" y="2320822"/>
            <a:chExt cx="3579202" cy="704184"/>
          </a:xfrm>
        </p:grpSpPr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54FDEBC1-598E-437E-95E3-8EC12C7816FF}"/>
                </a:ext>
              </a:extLst>
            </p:cNvPr>
            <p:cNvSpPr txBox="1"/>
            <p:nvPr/>
          </p:nvSpPr>
          <p:spPr>
            <a:xfrm>
              <a:off x="5354889" y="2322579"/>
              <a:ext cx="1822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Plazos de entrega de los entregables</a:t>
              </a:r>
            </a:p>
          </p:txBody>
        </p:sp>
        <p:cxnSp>
          <p:nvCxnSpPr>
            <p:cNvPr id="28" name="Conector recto 27">
              <a:extLst>
                <a:ext uri="{FF2B5EF4-FFF2-40B4-BE49-F238E27FC236}">
                  <a16:creationId xmlns:a16="http://schemas.microsoft.com/office/drawing/2014/main" id="{C3DFCD34-DF5A-4DC4-B491-6E7234B504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54889" y="2784244"/>
              <a:ext cx="559893" cy="240762"/>
            </a:xfrm>
            <a:prstGeom prst="line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F6123D65-69A5-471C-B982-E276F80A2ADD}"/>
                </a:ext>
              </a:extLst>
            </p:cNvPr>
            <p:cNvSpPr txBox="1"/>
            <p:nvPr/>
          </p:nvSpPr>
          <p:spPr>
            <a:xfrm>
              <a:off x="6785333" y="2320822"/>
              <a:ext cx="21487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1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“</a:t>
              </a:r>
              <a:r>
                <a:rPr kumimoji="0" lang="es-UY" sz="1200" b="0" i="1" u="sng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en cuanto tiempo </a:t>
              </a:r>
              <a:r>
                <a:rPr kumimoji="0" lang="es-UY" sz="1200" b="0" i="1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se debe terminar y quedar listo”</a:t>
              </a:r>
            </a:p>
          </p:txBody>
        </p:sp>
      </p:grpSp>
      <p:grpSp>
        <p:nvGrpSpPr>
          <p:cNvPr id="58" name="Grupo 57"/>
          <p:cNvGrpSpPr/>
          <p:nvPr/>
        </p:nvGrpSpPr>
        <p:grpSpPr>
          <a:xfrm>
            <a:off x="255195" y="2677352"/>
            <a:ext cx="2510819" cy="1163807"/>
            <a:chOff x="255195" y="2677352"/>
            <a:chExt cx="2510819" cy="1163807"/>
          </a:xfrm>
        </p:grpSpPr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E8EC84D7-3B49-4134-9683-06040BE417B5}"/>
                </a:ext>
              </a:extLst>
            </p:cNvPr>
            <p:cNvSpPr txBox="1"/>
            <p:nvPr/>
          </p:nvSpPr>
          <p:spPr>
            <a:xfrm>
              <a:off x="295508" y="2677352"/>
              <a:ext cx="1864303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Recursos para construir los entregables (gente, presupuesto, equipos)</a:t>
              </a:r>
            </a:p>
          </p:txBody>
        </p:sp>
        <p:cxnSp>
          <p:nvCxnSpPr>
            <p:cNvPr id="27" name="Conector recto 26">
              <a:extLst>
                <a:ext uri="{FF2B5EF4-FFF2-40B4-BE49-F238E27FC236}">
                  <a16:creationId xmlns:a16="http://schemas.microsoft.com/office/drawing/2014/main" id="{1046ECE7-FE41-402B-8A92-B38526499748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92" y="3165716"/>
              <a:ext cx="742122" cy="19811"/>
            </a:xfrm>
            <a:prstGeom prst="line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8058DB8C-737F-460A-8DFD-F623FB18E253}"/>
                </a:ext>
              </a:extLst>
            </p:cNvPr>
            <p:cNvSpPr txBox="1"/>
            <p:nvPr/>
          </p:nvSpPr>
          <p:spPr>
            <a:xfrm>
              <a:off x="255195" y="3379494"/>
              <a:ext cx="17301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1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“</a:t>
              </a:r>
              <a:r>
                <a:rPr kumimoji="0" lang="es-UY" sz="1200" b="0" i="1" u="sng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Quiénes y </a:t>
              </a:r>
              <a:r>
                <a:rPr kumimoji="0" lang="es-UY" sz="1200" b="0" i="1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c</a:t>
              </a:r>
              <a:r>
                <a:rPr kumimoji="0" lang="es-UY" sz="1200" b="0" i="1" u="sng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on qué </a:t>
              </a:r>
              <a:r>
                <a:rPr kumimoji="0" lang="es-UY" sz="1200" b="0" i="1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se hará el proyecto”</a:t>
              </a:r>
            </a:p>
          </p:txBody>
        </p:sp>
      </p:grpSp>
      <p:grpSp>
        <p:nvGrpSpPr>
          <p:cNvPr id="41" name="Grupo 40">
            <a:extLst>
              <a:ext uri="{FF2B5EF4-FFF2-40B4-BE49-F238E27FC236}">
                <a16:creationId xmlns:a16="http://schemas.microsoft.com/office/drawing/2014/main" id="{C2EA0EA9-45F0-4FFF-8688-47F15BE57C3A}"/>
              </a:ext>
            </a:extLst>
          </p:cNvPr>
          <p:cNvGrpSpPr/>
          <p:nvPr/>
        </p:nvGrpSpPr>
        <p:grpSpPr>
          <a:xfrm>
            <a:off x="6785333" y="3012007"/>
            <a:ext cx="2245824" cy="1246496"/>
            <a:chOff x="8339294" y="1617995"/>
            <a:chExt cx="1710990" cy="1246496"/>
          </a:xfrm>
        </p:grpSpPr>
        <p:sp>
          <p:nvSpPr>
            <p:cNvPr id="42" name="Rectángulo: esquinas redondeadas 2">
              <a:extLst>
                <a:ext uri="{FF2B5EF4-FFF2-40B4-BE49-F238E27FC236}">
                  <a16:creationId xmlns:a16="http://schemas.microsoft.com/office/drawing/2014/main" id="{FD710A83-4000-4A99-B456-749E134AF838}"/>
                </a:ext>
              </a:extLst>
            </p:cNvPr>
            <p:cNvSpPr/>
            <p:nvPr/>
          </p:nvSpPr>
          <p:spPr>
            <a:xfrm>
              <a:off x="8355272" y="1617995"/>
              <a:ext cx="1695012" cy="1246495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43" name="CuadroTexto 42">
              <a:extLst>
                <a:ext uri="{FF2B5EF4-FFF2-40B4-BE49-F238E27FC236}">
                  <a16:creationId xmlns:a16="http://schemas.microsoft.com/office/drawing/2014/main" id="{784DBA22-9C26-4E27-867D-56047ECF01F3}"/>
                </a:ext>
              </a:extLst>
            </p:cNvPr>
            <p:cNvSpPr txBox="1"/>
            <p:nvPr/>
          </p:nvSpPr>
          <p:spPr>
            <a:xfrm>
              <a:off x="8339294" y="1617996"/>
              <a:ext cx="1605338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91A"/>
                  </a:solidFill>
                  <a:effectLst/>
                  <a:uLnTx/>
                  <a:uFillTx/>
                  <a:latin typeface="Microsoft Sans Serif"/>
                  <a:ea typeface="+mn-ea"/>
                  <a:cs typeface="Arial" panose="020B0604020202020204" pitchFamily="34" charset="0"/>
                </a:rPr>
                <a:t>Otras restricciones</a:t>
              </a:r>
              <a:r>
                <a:rPr kumimoji="0" lang="es-UY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91A"/>
                  </a:solidFill>
                  <a:effectLst/>
                  <a:uLnTx/>
                  <a:uFillTx/>
                  <a:latin typeface="Microsoft Sans Serif"/>
                  <a:ea typeface="+mn-ea"/>
                  <a:cs typeface="Arial" panose="020B0604020202020204" pitchFamily="34" charset="0"/>
                </a:rPr>
                <a:t>:</a:t>
              </a:r>
            </a:p>
            <a:p>
              <a:pPr marL="285750" marR="0" lvl="0" indent="-2857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s-UY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91A"/>
                  </a:solidFill>
                  <a:effectLst/>
                  <a:uLnTx/>
                  <a:uFillTx/>
                  <a:latin typeface="Microsoft Sans Serif"/>
                  <a:ea typeface="+mn-ea"/>
                  <a:cs typeface="Arial" panose="020B0604020202020204" pitchFamily="34" charset="0"/>
                </a:rPr>
                <a:t>Legales</a:t>
              </a:r>
            </a:p>
            <a:p>
              <a:pPr marL="285750" marR="0" lvl="0" indent="-2857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s-UY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91A"/>
                  </a:solidFill>
                  <a:effectLst/>
                  <a:uLnTx/>
                  <a:uFillTx/>
                  <a:latin typeface="Microsoft Sans Serif"/>
                  <a:ea typeface="+mn-ea"/>
                  <a:cs typeface="Arial" panose="020B0604020202020204" pitchFamily="34" charset="0"/>
                </a:rPr>
                <a:t>Culturales</a:t>
              </a:r>
            </a:p>
            <a:p>
              <a:pPr marL="285750" marR="0" lvl="0" indent="-2857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s-UY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91A"/>
                  </a:solidFill>
                  <a:effectLst/>
                  <a:uLnTx/>
                  <a:uFillTx/>
                  <a:latin typeface="Microsoft Sans Serif"/>
                  <a:ea typeface="+mn-ea"/>
                  <a:cs typeface="Arial" panose="020B0604020202020204" pitchFamily="34" charset="0"/>
                </a:rPr>
                <a:t>Geográficas</a:t>
              </a:r>
            </a:p>
            <a:p>
              <a:pPr marL="285750" marR="0" lvl="0" indent="-2857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s-UY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91A"/>
                  </a:solidFill>
                  <a:effectLst/>
                  <a:uLnTx/>
                  <a:uFillTx/>
                  <a:latin typeface="Microsoft Sans Serif"/>
                  <a:ea typeface="+mn-ea"/>
                  <a:cs typeface="Arial" panose="020B0604020202020204" pitchFamily="34" charset="0"/>
                </a:rPr>
                <a:t>Dependencias externas</a:t>
              </a:r>
            </a:p>
          </p:txBody>
        </p:sp>
      </p:grpSp>
      <p:sp>
        <p:nvSpPr>
          <p:cNvPr id="44" name="Rectángulo 43">
            <a:extLst>
              <a:ext uri="{FF2B5EF4-FFF2-40B4-BE49-F238E27FC236}">
                <a16:creationId xmlns:a16="http://schemas.microsoft.com/office/drawing/2014/main" id="{A40C6875-84F4-440F-8330-6FAA4D965242}"/>
              </a:ext>
            </a:extLst>
          </p:cNvPr>
          <p:cNvSpPr/>
          <p:nvPr/>
        </p:nvSpPr>
        <p:spPr>
          <a:xfrm>
            <a:off x="1372843" y="4041625"/>
            <a:ext cx="5304688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4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Las restricciones pudieron ya estar acordadas cuando se decide iniciar el proyecto, o pueden ser identificadas al inicio del proyecto y quedar establecidas al momento de ejecutarlo.</a:t>
            </a:r>
            <a:endParaRPr kumimoji="0" lang="es-UY" sz="140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A40C6875-84F4-440F-8330-6FAA4D965242}"/>
              </a:ext>
            </a:extLst>
          </p:cNvPr>
          <p:cNvSpPr/>
          <p:nvPr/>
        </p:nvSpPr>
        <p:spPr>
          <a:xfrm>
            <a:off x="66403" y="328001"/>
            <a:ext cx="88260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4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Las restricciones del proyecto son situaciones, definiciones o compromisos que limitan el resultado final del proyecto o la forma en que se deben lograr sus entregable. Todos los proyectos tienen al menos las siguientes cuatro restricciones:</a:t>
            </a:r>
          </a:p>
        </p:txBody>
      </p:sp>
      <p:grpSp>
        <p:nvGrpSpPr>
          <p:cNvPr id="55" name="Grupo 54"/>
          <p:cNvGrpSpPr/>
          <p:nvPr/>
        </p:nvGrpSpPr>
        <p:grpSpPr>
          <a:xfrm>
            <a:off x="411995" y="1434579"/>
            <a:ext cx="3174912" cy="1108582"/>
            <a:chOff x="411995" y="1434579"/>
            <a:chExt cx="3174912" cy="1108582"/>
          </a:xfrm>
        </p:grpSpPr>
        <p:cxnSp>
          <p:nvCxnSpPr>
            <p:cNvPr id="25" name="Conector recto 24">
              <a:extLst>
                <a:ext uri="{FF2B5EF4-FFF2-40B4-BE49-F238E27FC236}">
                  <a16:creationId xmlns:a16="http://schemas.microsoft.com/office/drawing/2014/main" id="{C44DA846-DCB7-401E-B6DF-274B5C70B4E7}"/>
                </a:ext>
              </a:extLst>
            </p:cNvPr>
            <p:cNvCxnSpPr>
              <a:cxnSpLocks/>
            </p:cNvCxnSpPr>
            <p:nvPr/>
          </p:nvCxnSpPr>
          <p:spPr>
            <a:xfrm>
              <a:off x="2686648" y="1708688"/>
              <a:ext cx="900259" cy="49541"/>
            </a:xfrm>
            <a:prstGeom prst="line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81800E05-AC0D-4591-B483-701D5B869D51}"/>
                </a:ext>
              </a:extLst>
            </p:cNvPr>
            <p:cNvSpPr txBox="1"/>
            <p:nvPr/>
          </p:nvSpPr>
          <p:spPr>
            <a:xfrm>
              <a:off x="1207513" y="2081496"/>
              <a:ext cx="17683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1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“¿</a:t>
              </a:r>
              <a:r>
                <a:rPr kumimoji="0" lang="es-UY" sz="1200" b="0" i="1" u="sng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qué se espera </a:t>
              </a:r>
              <a:r>
                <a:rPr kumimoji="0" lang="es-UY" sz="1200" b="0" i="1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que entregue el proyecto?”</a:t>
              </a:r>
            </a:p>
          </p:txBody>
        </p:sp>
        <p:sp>
          <p:nvSpPr>
            <p:cNvPr id="52" name="CuadroTexto 51">
              <a:extLst>
                <a:ext uri="{FF2B5EF4-FFF2-40B4-BE49-F238E27FC236}">
                  <a16:creationId xmlns:a16="http://schemas.microsoft.com/office/drawing/2014/main" id="{0B76026D-3524-4537-821D-3FE14B90CDAF}"/>
                </a:ext>
              </a:extLst>
            </p:cNvPr>
            <p:cNvSpPr txBox="1"/>
            <p:nvPr/>
          </p:nvSpPr>
          <p:spPr>
            <a:xfrm>
              <a:off x="411995" y="1434579"/>
              <a:ext cx="25638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Lista de entregables principales que el proyecto debe realizar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6013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3"/>
          <p:cNvSpPr txBox="1">
            <a:spLocks/>
          </p:cNvSpPr>
          <p:nvPr/>
        </p:nvSpPr>
        <p:spPr bwMode="auto">
          <a:xfrm>
            <a:off x="0" y="-24266"/>
            <a:ext cx="7859712" cy="43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2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icrosoft Sans Serif"/>
                <a:ea typeface="+mj-ea"/>
                <a:cs typeface="+mj-cs"/>
              </a:rPr>
              <a:t>Riesgos, oportunidades y supuestos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A40C6875-84F4-440F-8330-6FAA4D965242}"/>
              </a:ext>
            </a:extLst>
          </p:cNvPr>
          <p:cNvSpPr/>
          <p:nvPr/>
        </p:nvSpPr>
        <p:spPr>
          <a:xfrm>
            <a:off x="3772" y="395435"/>
            <a:ext cx="88887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4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Cuando se piensa en cómo se va a planificar y ejecutar el proyecto, es clave tener en cuenta riesgos potenciales, así como incorporar acciones para aprovechar oportunidades y explicitar los supuestos.</a:t>
            </a:r>
            <a:endParaRPr kumimoji="0" lang="es-UY" sz="140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1619672" y="3075806"/>
            <a:ext cx="5306964" cy="1313762"/>
            <a:chOff x="1619672" y="3075806"/>
            <a:chExt cx="5306964" cy="1313762"/>
          </a:xfrm>
        </p:grpSpPr>
        <p:sp>
          <p:nvSpPr>
            <p:cNvPr id="34" name="Rectangle 1">
              <a:extLst>
                <a:ext uri="{FF2B5EF4-FFF2-40B4-BE49-F238E27FC236}">
                  <a16:creationId xmlns:a16="http://schemas.microsoft.com/office/drawing/2014/main" id="{1D70E89F-D38D-4C4F-A81F-AA238A87B976}"/>
                </a:ext>
              </a:extLst>
            </p:cNvPr>
            <p:cNvSpPr/>
            <p:nvPr/>
          </p:nvSpPr>
          <p:spPr>
            <a:xfrm>
              <a:off x="2751433" y="3220017"/>
              <a:ext cx="4175203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marR="0" lvl="0" indent="-342900" algn="l" defTabSz="4572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Char char="Ø"/>
                <a:tabLst>
                  <a:tab pos="214313" algn="l"/>
                  <a:tab pos="661988" algn="l"/>
                  <a:tab pos="1111250" algn="l"/>
                  <a:tab pos="1560513" algn="l"/>
                  <a:tab pos="2009775" algn="l"/>
                  <a:tab pos="2459038" algn="l"/>
                  <a:tab pos="2908300" algn="l"/>
                  <a:tab pos="3357563" algn="l"/>
                  <a:tab pos="3806825" algn="l"/>
                  <a:tab pos="4256088" algn="l"/>
                  <a:tab pos="4705350" algn="l"/>
                  <a:tab pos="5154613" algn="l"/>
                  <a:tab pos="5603875" algn="l"/>
                  <a:tab pos="6053138" algn="l"/>
                  <a:tab pos="6502400" algn="l"/>
                  <a:tab pos="6951663" algn="l"/>
                  <a:tab pos="7400925" algn="l"/>
                  <a:tab pos="7850188" algn="l"/>
                  <a:tab pos="8299450" algn="l"/>
                  <a:tab pos="8748713" algn="l"/>
                  <a:tab pos="9197975" algn="l"/>
                </a:tabLst>
                <a:defRPr/>
              </a:pPr>
              <a:r>
                <a:rPr kumimoji="0" lang="es-UY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/>
                  <a:ea typeface="+mn-ea"/>
                  <a:cs typeface="Arial" panose="020B0604020202020204" pitchFamily="34" charset="0"/>
                </a:rPr>
                <a:t>Supuestos:</a:t>
              </a: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/>
                  <a:ea typeface="+mn-ea"/>
                  <a:cs typeface="Arial" panose="020B0604020202020204" pitchFamily="34" charset="0"/>
                </a:rPr>
                <a:t> condiciones que se asumen como válidas al momento de ejecutar el proyecto. </a:t>
              </a:r>
              <a:b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/>
                  <a:ea typeface="+mn-ea"/>
                  <a:cs typeface="Arial" panose="020B0604020202020204" pitchFamily="34" charset="0"/>
                </a:rPr>
              </a:br>
              <a:b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/>
                  <a:ea typeface="+mn-ea"/>
                  <a:cs typeface="Arial" panose="020B0604020202020204" pitchFamily="34" charset="0"/>
                </a:rPr>
              </a:br>
              <a:r>
                <a:rPr kumimoji="0" lang="es-UY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/>
                  <a:ea typeface="+mn-ea"/>
                  <a:cs typeface="Arial" panose="020B0604020202020204" pitchFamily="34" charset="0"/>
                </a:rPr>
                <a:t>Si se prevé que no se cumplan, generan riesgos</a:t>
              </a:r>
            </a:p>
          </p:txBody>
        </p:sp>
        <p:pic>
          <p:nvPicPr>
            <p:cNvPr id="36" name="Imagen 35" descr="Icono&#10;&#10;Descripción generada automáticamente">
              <a:extLst>
                <a:ext uri="{FF2B5EF4-FFF2-40B4-BE49-F238E27FC236}">
                  <a16:creationId xmlns:a16="http://schemas.microsoft.com/office/drawing/2014/main" id="{F37E30F0-A011-4076-B8D7-97508F54EF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619672" y="3075806"/>
              <a:ext cx="1001024" cy="984904"/>
            </a:xfrm>
            <a:prstGeom prst="rect">
              <a:avLst/>
            </a:prstGeom>
          </p:spPr>
        </p:pic>
      </p:grpSp>
      <p:grpSp>
        <p:nvGrpSpPr>
          <p:cNvPr id="2" name="Grupo 1"/>
          <p:cNvGrpSpPr/>
          <p:nvPr/>
        </p:nvGrpSpPr>
        <p:grpSpPr>
          <a:xfrm>
            <a:off x="323528" y="1054812"/>
            <a:ext cx="4752528" cy="966705"/>
            <a:chOff x="323528" y="1054812"/>
            <a:chExt cx="4752528" cy="966705"/>
          </a:xfrm>
        </p:grpSpPr>
        <p:sp>
          <p:nvSpPr>
            <p:cNvPr id="35" name="Rectangle 1">
              <a:extLst>
                <a:ext uri="{FF2B5EF4-FFF2-40B4-BE49-F238E27FC236}">
                  <a16:creationId xmlns:a16="http://schemas.microsoft.com/office/drawing/2014/main" id="{04CBC19A-E192-4DCF-94E7-745B15EA011F}"/>
                </a:ext>
              </a:extLst>
            </p:cNvPr>
            <p:cNvSpPr/>
            <p:nvPr/>
          </p:nvSpPr>
          <p:spPr>
            <a:xfrm>
              <a:off x="1249225" y="1054812"/>
              <a:ext cx="3826831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marR="0" lvl="0" indent="-342900" algn="l" defTabSz="4572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Char char="Ø"/>
                <a:tabLst>
                  <a:tab pos="214313" algn="l"/>
                  <a:tab pos="661988" algn="l"/>
                  <a:tab pos="1111250" algn="l"/>
                  <a:tab pos="1560513" algn="l"/>
                  <a:tab pos="2009775" algn="l"/>
                  <a:tab pos="2459038" algn="l"/>
                  <a:tab pos="2908300" algn="l"/>
                  <a:tab pos="3357563" algn="l"/>
                  <a:tab pos="3806825" algn="l"/>
                  <a:tab pos="4256088" algn="l"/>
                  <a:tab pos="4705350" algn="l"/>
                  <a:tab pos="5154613" algn="l"/>
                  <a:tab pos="5603875" algn="l"/>
                  <a:tab pos="6053138" algn="l"/>
                  <a:tab pos="6502400" algn="l"/>
                  <a:tab pos="6951663" algn="l"/>
                  <a:tab pos="7400925" algn="l"/>
                  <a:tab pos="7850188" algn="l"/>
                  <a:tab pos="8299450" algn="l"/>
                  <a:tab pos="8748713" algn="l"/>
                  <a:tab pos="9197975" algn="l"/>
                </a:tabLst>
                <a:defRPr/>
              </a:pPr>
              <a:r>
                <a:rPr kumimoji="0" lang="es-UY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Amenazas </a:t>
              </a: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(</a:t>
              </a:r>
              <a:r>
                <a:rPr kumimoji="0" lang="es-UY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Riesgos</a:t>
              </a: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)</a:t>
              </a:r>
              <a:r>
                <a:rPr kumimoji="0" lang="es-UY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: </a:t>
              </a: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factores que, de cumplirse, tendrán un impacto negativo en el proyecto o en algún entregable. </a:t>
              </a:r>
            </a:p>
          </p:txBody>
        </p:sp>
        <p:pic>
          <p:nvPicPr>
            <p:cNvPr id="37" name="Imagen 36" descr="Un dibujo de una cara feliz&#10;&#10;Descripción generada automáticamente con confianza baja">
              <a:extLst>
                <a:ext uri="{FF2B5EF4-FFF2-40B4-BE49-F238E27FC236}">
                  <a16:creationId xmlns:a16="http://schemas.microsoft.com/office/drawing/2014/main" id="{948C7B49-5E88-4E52-8EDF-8931D0176A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3528" y="1129482"/>
              <a:ext cx="925697" cy="892035"/>
            </a:xfrm>
            <a:prstGeom prst="rect">
              <a:avLst/>
            </a:prstGeom>
          </p:spPr>
        </p:pic>
      </p:grpSp>
      <p:grpSp>
        <p:nvGrpSpPr>
          <p:cNvPr id="3" name="Grupo 2"/>
          <p:cNvGrpSpPr/>
          <p:nvPr/>
        </p:nvGrpSpPr>
        <p:grpSpPr>
          <a:xfrm>
            <a:off x="4056937" y="1793476"/>
            <a:ext cx="4547512" cy="1057209"/>
            <a:chOff x="4056937" y="1793476"/>
            <a:chExt cx="4547512" cy="1057209"/>
          </a:xfrm>
        </p:grpSpPr>
        <p:sp>
          <p:nvSpPr>
            <p:cNvPr id="33" name="Rectangle 1">
              <a:extLst>
                <a:ext uri="{FF2B5EF4-FFF2-40B4-BE49-F238E27FC236}">
                  <a16:creationId xmlns:a16="http://schemas.microsoft.com/office/drawing/2014/main" id="{AFD5F648-692E-4CA2-BD70-CA8D028EFEBB}"/>
                </a:ext>
              </a:extLst>
            </p:cNvPr>
            <p:cNvSpPr/>
            <p:nvPr/>
          </p:nvSpPr>
          <p:spPr>
            <a:xfrm>
              <a:off x="5267403" y="1807056"/>
              <a:ext cx="333704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marR="0" lvl="0" indent="-342900" algn="l" defTabSz="4572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Char char="Ø"/>
                <a:tabLst>
                  <a:tab pos="214313" algn="l"/>
                  <a:tab pos="661988" algn="l"/>
                  <a:tab pos="1111250" algn="l"/>
                  <a:tab pos="1560513" algn="l"/>
                  <a:tab pos="2009775" algn="l"/>
                  <a:tab pos="2459038" algn="l"/>
                  <a:tab pos="2908300" algn="l"/>
                  <a:tab pos="3357563" algn="l"/>
                  <a:tab pos="3806825" algn="l"/>
                  <a:tab pos="4256088" algn="l"/>
                  <a:tab pos="4705350" algn="l"/>
                  <a:tab pos="5154613" algn="l"/>
                  <a:tab pos="5603875" algn="l"/>
                  <a:tab pos="6053138" algn="l"/>
                  <a:tab pos="6502400" algn="l"/>
                  <a:tab pos="6951663" algn="l"/>
                  <a:tab pos="7400925" algn="l"/>
                  <a:tab pos="7850188" algn="l"/>
                  <a:tab pos="8299450" algn="l"/>
                  <a:tab pos="8748713" algn="l"/>
                  <a:tab pos="9197975" algn="l"/>
                </a:tabLst>
                <a:defRPr/>
              </a:pPr>
              <a:r>
                <a:rPr kumimoji="0" lang="es-UY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Oportunidades</a:t>
              </a: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 (</a:t>
              </a:r>
              <a:r>
                <a:rPr kumimoji="0" lang="es-UY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Palancas</a:t>
              </a: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)</a:t>
              </a:r>
              <a:r>
                <a:rPr kumimoji="0" lang="es-UY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:</a:t>
              </a: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 factores que, de cumplirse darán mayor apoyo para el logro de los objetivos del proyecto.</a:t>
              </a:r>
            </a:p>
          </p:txBody>
        </p:sp>
        <p:pic>
          <p:nvPicPr>
            <p:cNvPr id="38" name="Imagen 37" descr="Imagen que contiene herramienta, dibujo&#10;&#10;Descripción generada automáticamente">
              <a:extLst>
                <a:ext uri="{FF2B5EF4-FFF2-40B4-BE49-F238E27FC236}">
                  <a16:creationId xmlns:a16="http://schemas.microsoft.com/office/drawing/2014/main" id="{2EE4B083-A1C9-47B8-9C8D-53A3E374EF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056937" y="1793476"/>
              <a:ext cx="1212087" cy="10572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0544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3"/>
          <p:cNvSpPr txBox="1">
            <a:spLocks/>
          </p:cNvSpPr>
          <p:nvPr/>
        </p:nvSpPr>
        <p:spPr bwMode="auto">
          <a:xfrm>
            <a:off x="0" y="-24266"/>
            <a:ext cx="7859712" cy="43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2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icrosoft Sans Serif"/>
                <a:ea typeface="+mj-ea"/>
                <a:cs typeface="+mj-cs"/>
              </a:rPr>
              <a:t>Posibles causantes de riesgos y oportunidades</a:t>
            </a:r>
          </a:p>
        </p:txBody>
      </p:sp>
      <p:grpSp>
        <p:nvGrpSpPr>
          <p:cNvPr id="10" name="Grupo 9"/>
          <p:cNvGrpSpPr/>
          <p:nvPr/>
        </p:nvGrpSpPr>
        <p:grpSpPr>
          <a:xfrm>
            <a:off x="1293543" y="1068989"/>
            <a:ext cx="3024336" cy="2503665"/>
            <a:chOff x="2555776" y="1131590"/>
            <a:chExt cx="3024336" cy="2503665"/>
          </a:xfrm>
        </p:grpSpPr>
        <p:grpSp>
          <p:nvGrpSpPr>
            <p:cNvPr id="11" name="Grupo 10"/>
            <p:cNvGrpSpPr/>
            <p:nvPr/>
          </p:nvGrpSpPr>
          <p:grpSpPr>
            <a:xfrm>
              <a:off x="2555776" y="1131590"/>
              <a:ext cx="3024336" cy="2503665"/>
              <a:chOff x="5024564" y="1041378"/>
              <a:chExt cx="4239542" cy="4239542"/>
            </a:xfrm>
          </p:grpSpPr>
          <p:pic>
            <p:nvPicPr>
              <p:cNvPr id="13" name="Imagen 12">
                <a:extLst>
                  <a:ext uri="{FF2B5EF4-FFF2-40B4-BE49-F238E27FC236}">
                    <a16:creationId xmlns:a16="http://schemas.microsoft.com/office/drawing/2014/main" id="{2FADF0E2-6AA8-42B8-847E-66FB854A4C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024564" y="1041378"/>
                <a:ext cx="4239542" cy="4239542"/>
              </a:xfrm>
              <a:prstGeom prst="rect">
                <a:avLst/>
              </a:prstGeom>
            </p:spPr>
          </p:pic>
          <p:pic>
            <p:nvPicPr>
              <p:cNvPr id="14" name="Imagen 1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452214" y="4658823"/>
                <a:ext cx="1048494" cy="189008"/>
              </a:xfrm>
              <a:prstGeom prst="rect">
                <a:avLst/>
              </a:prstGeom>
            </p:spPr>
          </p:pic>
        </p:grpSp>
        <p:sp>
          <p:nvSpPr>
            <p:cNvPr id="12" name="CuadroTexto 11"/>
            <p:cNvSpPr txBox="1"/>
            <p:nvPr/>
          </p:nvSpPr>
          <p:spPr>
            <a:xfrm>
              <a:off x="2860846" y="3185184"/>
              <a:ext cx="12241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Recursos</a:t>
              </a:r>
            </a:p>
          </p:txBody>
        </p:sp>
      </p:grpSp>
      <p:grpSp>
        <p:nvGrpSpPr>
          <p:cNvPr id="9" name="Grupo 8"/>
          <p:cNvGrpSpPr/>
          <p:nvPr/>
        </p:nvGrpSpPr>
        <p:grpSpPr>
          <a:xfrm>
            <a:off x="3150395" y="960414"/>
            <a:ext cx="1620039" cy="1471758"/>
            <a:chOff x="3150395" y="960414"/>
            <a:chExt cx="1620039" cy="1471758"/>
          </a:xfrm>
        </p:grpSpPr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0098C743-63E8-4B93-88F2-7A53CF97FB9F}"/>
                </a:ext>
              </a:extLst>
            </p:cNvPr>
            <p:cNvSpPr txBox="1"/>
            <p:nvPr/>
          </p:nvSpPr>
          <p:spPr>
            <a:xfrm>
              <a:off x="3196137" y="960414"/>
              <a:ext cx="15742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UY"/>
              </a:defPPr>
              <a:lvl1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Riesgo de no poder cumplir con algunos de los requisitos de algún entregable</a:t>
              </a:r>
            </a:p>
          </p:txBody>
        </p:sp>
        <p:cxnSp>
          <p:nvCxnSpPr>
            <p:cNvPr id="19" name="Conector recto 18">
              <a:extLst>
                <a:ext uri="{FF2B5EF4-FFF2-40B4-BE49-F238E27FC236}">
                  <a16:creationId xmlns:a16="http://schemas.microsoft.com/office/drawing/2014/main" id="{0FD804B9-4B04-4B30-BE1C-621DCC1552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50395" y="1829753"/>
              <a:ext cx="629517" cy="602419"/>
            </a:xfrm>
            <a:prstGeom prst="line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upo 27"/>
          <p:cNvGrpSpPr/>
          <p:nvPr/>
        </p:nvGrpSpPr>
        <p:grpSpPr>
          <a:xfrm>
            <a:off x="113067" y="1739118"/>
            <a:ext cx="1902594" cy="1165507"/>
            <a:chOff x="113067" y="1739118"/>
            <a:chExt cx="1902594" cy="1165507"/>
          </a:xfrm>
        </p:grpSpPr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E8EC84D7-3B49-4134-9683-06040BE417B5}"/>
                </a:ext>
              </a:extLst>
            </p:cNvPr>
            <p:cNvSpPr txBox="1"/>
            <p:nvPr/>
          </p:nvSpPr>
          <p:spPr>
            <a:xfrm>
              <a:off x="113067" y="1739118"/>
              <a:ext cx="190259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UY"/>
              </a:defPPr>
              <a:lvl1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Riesgo de no disponer de los recursos a tiempo, o de que no sean suficientes o adecuados</a:t>
              </a:r>
            </a:p>
          </p:txBody>
        </p:sp>
        <p:cxnSp>
          <p:nvCxnSpPr>
            <p:cNvPr id="20" name="Conector recto 19">
              <a:extLst>
                <a:ext uri="{FF2B5EF4-FFF2-40B4-BE49-F238E27FC236}">
                  <a16:creationId xmlns:a16="http://schemas.microsoft.com/office/drawing/2014/main" id="{1046ECE7-FE41-402B-8A92-B38526499748}"/>
                </a:ext>
              </a:extLst>
            </p:cNvPr>
            <p:cNvCxnSpPr>
              <a:cxnSpLocks/>
            </p:cNvCxnSpPr>
            <p:nvPr/>
          </p:nvCxnSpPr>
          <p:spPr>
            <a:xfrm>
              <a:off x="657382" y="2583583"/>
              <a:ext cx="667803" cy="321042"/>
            </a:xfrm>
            <a:prstGeom prst="line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upo 28"/>
          <p:cNvGrpSpPr/>
          <p:nvPr/>
        </p:nvGrpSpPr>
        <p:grpSpPr>
          <a:xfrm>
            <a:off x="1120096" y="3658560"/>
            <a:ext cx="2659816" cy="675548"/>
            <a:chOff x="1120096" y="3658560"/>
            <a:chExt cx="2659816" cy="675548"/>
          </a:xfrm>
        </p:grpSpPr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54FDEBC1-598E-437E-95E3-8EC12C7816FF}"/>
                </a:ext>
              </a:extLst>
            </p:cNvPr>
            <p:cNvSpPr txBox="1"/>
            <p:nvPr/>
          </p:nvSpPr>
          <p:spPr>
            <a:xfrm>
              <a:off x="1120096" y="3687777"/>
              <a:ext cx="26598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UY"/>
              </a:defPPr>
              <a:lvl1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Riesgo de atrasos en terminar algunos entregable y en la finalización del proyecto</a:t>
              </a:r>
            </a:p>
          </p:txBody>
        </p:sp>
        <p:cxnSp>
          <p:nvCxnSpPr>
            <p:cNvPr id="21" name="Conector recto 20">
              <a:extLst>
                <a:ext uri="{FF2B5EF4-FFF2-40B4-BE49-F238E27FC236}">
                  <a16:creationId xmlns:a16="http://schemas.microsoft.com/office/drawing/2014/main" id="{C3DFCD34-DF5A-4DC4-B491-6E7234B504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75856" y="3658560"/>
              <a:ext cx="189297" cy="352382"/>
            </a:xfrm>
            <a:prstGeom prst="line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upo 7"/>
          <p:cNvGrpSpPr/>
          <p:nvPr/>
        </p:nvGrpSpPr>
        <p:grpSpPr>
          <a:xfrm>
            <a:off x="179695" y="983084"/>
            <a:ext cx="2563887" cy="846669"/>
            <a:chOff x="179695" y="983084"/>
            <a:chExt cx="2563887" cy="846669"/>
          </a:xfrm>
        </p:grpSpPr>
        <p:cxnSp>
          <p:nvCxnSpPr>
            <p:cNvPr id="18" name="Conector recto 17">
              <a:extLst>
                <a:ext uri="{FF2B5EF4-FFF2-40B4-BE49-F238E27FC236}">
                  <a16:creationId xmlns:a16="http://schemas.microsoft.com/office/drawing/2014/main" id="{C44DA846-DCB7-401E-B6DF-274B5C70B4E7}"/>
                </a:ext>
              </a:extLst>
            </p:cNvPr>
            <p:cNvCxnSpPr>
              <a:cxnSpLocks/>
            </p:cNvCxnSpPr>
            <p:nvPr/>
          </p:nvCxnSpPr>
          <p:spPr>
            <a:xfrm>
              <a:off x="1475895" y="1480668"/>
              <a:ext cx="670981" cy="349085"/>
            </a:xfrm>
            <a:prstGeom prst="line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0B76026D-3524-4537-821D-3FE14B90CDAF}"/>
                </a:ext>
              </a:extLst>
            </p:cNvPr>
            <p:cNvSpPr txBox="1"/>
            <p:nvPr/>
          </p:nvSpPr>
          <p:spPr>
            <a:xfrm>
              <a:off x="179695" y="983084"/>
              <a:ext cx="25638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Riesgo de no poder construir algunos de los entregables </a:t>
              </a:r>
            </a:p>
          </p:txBody>
        </p:sp>
      </p:grp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CAA9536-33D2-4759-99D2-9BF673422ECE}"/>
              </a:ext>
            </a:extLst>
          </p:cNvPr>
          <p:cNvSpPr txBox="1"/>
          <p:nvPr/>
        </p:nvSpPr>
        <p:spPr>
          <a:xfrm>
            <a:off x="91038" y="417091"/>
            <a:ext cx="3328833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Las restricciones dan origen a riesgos cuando no hay seguridad de cumplir con ellas</a:t>
            </a:r>
          </a:p>
        </p:txBody>
      </p:sp>
      <p:grpSp>
        <p:nvGrpSpPr>
          <p:cNvPr id="30" name="Grupo 29"/>
          <p:cNvGrpSpPr/>
          <p:nvPr/>
        </p:nvGrpSpPr>
        <p:grpSpPr>
          <a:xfrm>
            <a:off x="5425939" y="498749"/>
            <a:ext cx="3826581" cy="2330994"/>
            <a:chOff x="5425939" y="498749"/>
            <a:chExt cx="3826581" cy="2330994"/>
          </a:xfrm>
        </p:grpSpPr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CCAA9536-33D2-4759-99D2-9BF673422ECE}"/>
                </a:ext>
              </a:extLst>
            </p:cNvPr>
            <p:cNvSpPr txBox="1"/>
            <p:nvPr/>
          </p:nvSpPr>
          <p:spPr>
            <a:xfrm>
              <a:off x="5508104" y="498749"/>
              <a:ext cx="3328833" cy="64633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icrosoft Sans Serif"/>
                  <a:ea typeface="+mn-ea"/>
                  <a:cs typeface="Arial" panose="020B0604020202020204" pitchFamily="34" charset="0"/>
                </a:rPr>
                <a:t>Al analizar el interés y la influencia de las partes interesadas, se pueden identificar riesgos y oportunidades</a:t>
              </a:r>
            </a:p>
          </p:txBody>
        </p:sp>
        <p:sp>
          <p:nvSpPr>
            <p:cNvPr id="39" name="CuadroTexto 38">
              <a:extLst>
                <a:ext uri="{FF2B5EF4-FFF2-40B4-BE49-F238E27FC236}">
                  <a16:creationId xmlns:a16="http://schemas.microsoft.com/office/drawing/2014/main" id="{E5766C1F-D588-431F-ACE7-E389E93308D8}"/>
                </a:ext>
              </a:extLst>
            </p:cNvPr>
            <p:cNvSpPr txBox="1"/>
            <p:nvPr/>
          </p:nvSpPr>
          <p:spPr>
            <a:xfrm>
              <a:off x="5425939" y="1213916"/>
              <a:ext cx="3826581" cy="1615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marR="0" lvl="0" indent="-28575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Wingdings" panose="05000000000000000000" pitchFamily="2" charset="2"/>
                <a:buChar char="Ø"/>
                <a:tabLst/>
                <a:defRPr/>
              </a:pP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91A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Nuevas autoridades con distinto interés</a:t>
              </a:r>
            </a:p>
            <a:p>
              <a:pPr marL="285750" marR="0" lvl="0" indent="-28575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Wingdings" panose="05000000000000000000" pitchFamily="2" charset="2"/>
                <a:buChar char="Ø"/>
                <a:tabLst/>
                <a:defRPr/>
              </a:pP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91A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Resistencia o poco apoyo de funcionarios</a:t>
              </a:r>
            </a:p>
            <a:p>
              <a:pPr marL="285750" marR="0" lvl="0" indent="-28575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Wingdings" panose="05000000000000000000" pitchFamily="2" charset="2"/>
                <a:buChar char="Ø"/>
                <a:tabLst/>
                <a:defRPr/>
              </a:pP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91A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Nuevos integrantes del equipo no se adaptan o les falta capacitación</a:t>
              </a:r>
            </a:p>
            <a:p>
              <a:pPr marL="285750" marR="0" lvl="0" indent="-28575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Wingdings" panose="05000000000000000000" pitchFamily="2" charset="2"/>
                <a:buChar char="Ø"/>
                <a:tabLst/>
                <a:defRPr/>
              </a:pP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91A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La forma de trabajo (cultura) enlentece</a:t>
              </a:r>
              <a:b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91A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</a:b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91A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el proyecto o a ciertos entregables</a:t>
              </a:r>
            </a:p>
          </p:txBody>
        </p:sp>
      </p:grpSp>
      <p:grpSp>
        <p:nvGrpSpPr>
          <p:cNvPr id="31" name="Grupo 30"/>
          <p:cNvGrpSpPr/>
          <p:nvPr/>
        </p:nvGrpSpPr>
        <p:grpSpPr>
          <a:xfrm>
            <a:off x="4731997" y="3038932"/>
            <a:ext cx="4076426" cy="1376886"/>
            <a:chOff x="4731997" y="3038932"/>
            <a:chExt cx="4076426" cy="1376886"/>
          </a:xfrm>
        </p:grpSpPr>
        <p:sp>
          <p:nvSpPr>
            <p:cNvPr id="40" name="CuadroTexto 39">
              <a:extLst>
                <a:ext uri="{FF2B5EF4-FFF2-40B4-BE49-F238E27FC236}">
                  <a16:creationId xmlns:a16="http://schemas.microsoft.com/office/drawing/2014/main" id="{CCAA9536-33D2-4759-99D2-9BF673422ECE}"/>
                </a:ext>
              </a:extLst>
            </p:cNvPr>
            <p:cNvSpPr txBox="1"/>
            <p:nvPr/>
          </p:nvSpPr>
          <p:spPr>
            <a:xfrm>
              <a:off x="4770434" y="3038932"/>
              <a:ext cx="3328833" cy="46166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icrosoft Sans Serif"/>
                  <a:ea typeface="+mn-ea"/>
                  <a:cs typeface="Arial" panose="020B0604020202020204" pitchFamily="34" charset="0"/>
                </a:rPr>
                <a:t>También hay otros factores externos al proyecto que pueden afectarlo</a:t>
              </a:r>
            </a:p>
          </p:txBody>
        </p:sp>
        <p:sp>
          <p:nvSpPr>
            <p:cNvPr id="41" name="CuadroTexto 40">
              <a:extLst>
                <a:ext uri="{FF2B5EF4-FFF2-40B4-BE49-F238E27FC236}">
                  <a16:creationId xmlns:a16="http://schemas.microsoft.com/office/drawing/2014/main" id="{E5766C1F-D588-431F-ACE7-E389E93308D8}"/>
                </a:ext>
              </a:extLst>
            </p:cNvPr>
            <p:cNvSpPr txBox="1"/>
            <p:nvPr/>
          </p:nvSpPr>
          <p:spPr>
            <a:xfrm>
              <a:off x="4731997" y="3523266"/>
              <a:ext cx="4076426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285750" indent="-285750">
                <a:spcAft>
                  <a:spcPts val="600"/>
                </a:spcAft>
                <a:buFont typeface="Wingdings" panose="05000000000000000000" pitchFamily="2" charset="2"/>
                <a:buChar char="Ø"/>
                <a:defRPr sz="1400">
                  <a:solidFill>
                    <a:srgbClr val="00091A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defRPr>
              </a:lvl1pPr>
            </a:lstStyle>
            <a:p>
              <a:pPr marL="285750" marR="0" lvl="0" indent="-28575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Wingdings" panose="05000000000000000000" pitchFamily="2" charset="2"/>
                <a:buChar char="Ø"/>
                <a:tabLst/>
                <a:defRPr/>
              </a:pP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91A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Cambios en normas o requisitos legales</a:t>
              </a:r>
            </a:p>
            <a:p>
              <a:pPr marL="285750" marR="0" lvl="0" indent="-28575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Wingdings" panose="05000000000000000000" pitchFamily="2" charset="2"/>
                <a:buChar char="Ø"/>
                <a:tabLst/>
                <a:defRPr/>
              </a:pP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91A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Nuevas prioridades del organismo</a:t>
              </a:r>
            </a:p>
            <a:p>
              <a:pPr marL="285750" marR="0" lvl="0" indent="-28575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Wingdings" panose="05000000000000000000" pitchFamily="2" charset="2"/>
                <a:buChar char="Ø"/>
                <a:tabLst/>
                <a:defRPr/>
              </a:pPr>
              <a:r>
                <a:rPr kumimoji="0" lang="es-UY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91A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Cambios en el clima esperado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5169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">
            <a:extLst>
              <a:ext uri="{FF2B5EF4-FFF2-40B4-BE49-F238E27FC236}">
                <a16:creationId xmlns:a16="http://schemas.microsoft.com/office/drawing/2014/main" id="{5433A0DE-0734-4130-8D72-E529DC9B2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00" y="-49498"/>
            <a:ext cx="8477389" cy="48837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s-UY" b="1" dirty="0">
                <a:solidFill>
                  <a:srgbClr val="7030A0"/>
                </a:solidFill>
              </a:rPr>
              <a:t>Importancia de identificar restricciones, riesgos y oportunidades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ED5BF751-C799-4CD8-9C14-BABC827F22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1180360"/>
            <a:ext cx="8095602" cy="760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3750" rIns="67500" bIns="33750">
            <a:spAutoFit/>
          </a:bodyPr>
          <a:lstStyle/>
          <a:p>
            <a:pPr marL="286941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>
                <a:tab pos="255985" algn="l"/>
                <a:tab pos="591741" algn="l"/>
                <a:tab pos="928688" algn="l"/>
                <a:tab pos="1265635" algn="l"/>
                <a:tab pos="1602581" algn="l"/>
                <a:tab pos="1939529" algn="l"/>
                <a:tab pos="2276475" algn="l"/>
                <a:tab pos="2613422" algn="l"/>
                <a:tab pos="2950369" algn="l"/>
                <a:tab pos="3287316" algn="l"/>
                <a:tab pos="3624263" algn="l"/>
                <a:tab pos="3961210" algn="l"/>
                <a:tab pos="4298156" algn="l"/>
                <a:tab pos="4635104" algn="l"/>
                <a:tab pos="4972050" algn="l"/>
                <a:tab pos="5308997" algn="l"/>
                <a:tab pos="5645944" algn="l"/>
                <a:tab pos="5982891" algn="l"/>
                <a:tab pos="6319838" algn="l"/>
                <a:tab pos="6656785" algn="l"/>
                <a:tab pos="6993731" algn="l"/>
              </a:tabLst>
              <a:defRPr/>
            </a:pPr>
            <a:r>
              <a:rPr kumimoji="0" lang="es-UY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Si hay riesgo de que las autoridades del organismo puedan actuar con cierta lentitud, se pueden incluir tiempos adicionales en el cronograma y organizar alguna charla de sensibilización para las autoridades.</a:t>
            </a:r>
          </a:p>
        </p:txBody>
      </p:sp>
      <p:sp>
        <p:nvSpPr>
          <p:cNvPr id="17" name="Rectangle 3">
            <a:extLst>
              <a:ext uri="{FF2B5EF4-FFF2-40B4-BE49-F238E27FC236}">
                <a16:creationId xmlns:a16="http://schemas.microsoft.com/office/drawing/2014/main" id="{ED5BF751-C799-4CD8-9C14-BABC827F22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486033"/>
            <a:ext cx="8527650" cy="52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3750" rIns="67500" bIns="33750">
            <a:spAutoFit/>
          </a:bodyPr>
          <a:lstStyle/>
          <a:p>
            <a:pPr marL="1191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5985" algn="l"/>
                <a:tab pos="591741" algn="l"/>
                <a:tab pos="928688" algn="l"/>
                <a:tab pos="1265635" algn="l"/>
                <a:tab pos="1602581" algn="l"/>
                <a:tab pos="1939529" algn="l"/>
                <a:tab pos="2276475" algn="l"/>
                <a:tab pos="2613422" algn="l"/>
                <a:tab pos="2950369" algn="l"/>
                <a:tab pos="3287316" algn="l"/>
                <a:tab pos="3624263" algn="l"/>
                <a:tab pos="3961210" algn="l"/>
                <a:tab pos="4298156" algn="l"/>
                <a:tab pos="4635104" algn="l"/>
                <a:tab pos="4972050" algn="l"/>
                <a:tab pos="5308997" algn="l"/>
                <a:tab pos="5645944" algn="l"/>
                <a:tab pos="5982891" algn="l"/>
                <a:tab pos="6319838" algn="l"/>
                <a:tab pos="6656785" algn="l"/>
                <a:tab pos="6993731" algn="l"/>
              </a:tabLst>
              <a:defRPr/>
            </a:pPr>
            <a:r>
              <a:rPr kumimoji="0" lang="es-UY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Identificar estos factores lo antes posible, permite ajustar los planes de ejecución del proyecto, de forma de minimizar posibles riesgos y de promover oportunidades que refuerzan al proyecto.</a:t>
            </a:r>
          </a:p>
        </p:txBody>
      </p:sp>
      <p:sp>
        <p:nvSpPr>
          <p:cNvPr id="21" name="Rectangle 3">
            <a:extLst>
              <a:ext uri="{FF2B5EF4-FFF2-40B4-BE49-F238E27FC236}">
                <a16:creationId xmlns:a16="http://schemas.microsoft.com/office/drawing/2014/main" id="{ED5BF751-C799-4CD8-9C14-BABC827F22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579" y="2105519"/>
            <a:ext cx="8095602" cy="760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3750" rIns="67500" bIns="33750">
            <a:spAutoFit/>
          </a:bodyPr>
          <a:lstStyle/>
          <a:p>
            <a:pPr marL="286941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>
                <a:tab pos="255985" algn="l"/>
                <a:tab pos="591741" algn="l"/>
                <a:tab pos="928688" algn="l"/>
                <a:tab pos="1265635" algn="l"/>
                <a:tab pos="1602581" algn="l"/>
                <a:tab pos="1939529" algn="l"/>
                <a:tab pos="2276475" algn="l"/>
                <a:tab pos="2613422" algn="l"/>
                <a:tab pos="2950369" algn="l"/>
                <a:tab pos="3287316" algn="l"/>
                <a:tab pos="3624263" algn="l"/>
                <a:tab pos="3961210" algn="l"/>
                <a:tab pos="4298156" algn="l"/>
                <a:tab pos="4635104" algn="l"/>
                <a:tab pos="4972050" algn="l"/>
                <a:tab pos="5308997" algn="l"/>
                <a:tab pos="5645944" algn="l"/>
                <a:tab pos="5982891" algn="l"/>
                <a:tab pos="6319838" algn="l"/>
                <a:tab pos="6656785" algn="l"/>
                <a:tab pos="6993731" algn="l"/>
              </a:tabLst>
              <a:defRPr/>
            </a:pPr>
            <a:r>
              <a:rPr kumimoji="0" lang="es-UY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Si se detecta que el proyecto que se va a ejecutar en el organismo puede beneficiarse del apoyo de un cierto sector, conviene pensar en incluir entregables que beneficien al sector, o darles mayor participación, de forma que se involucren positivamente. </a:t>
            </a:r>
          </a:p>
        </p:txBody>
      </p:sp>
      <p:sp>
        <p:nvSpPr>
          <p:cNvPr id="22" name="Rectangle 3">
            <a:extLst>
              <a:ext uri="{FF2B5EF4-FFF2-40B4-BE49-F238E27FC236}">
                <a16:creationId xmlns:a16="http://schemas.microsoft.com/office/drawing/2014/main" id="{ED5BF751-C799-4CD8-9C14-BABC827F22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3043786"/>
            <a:ext cx="8424936" cy="991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3750" rIns="67500" bIns="33750">
            <a:spAutoFit/>
          </a:bodyPr>
          <a:lstStyle/>
          <a:p>
            <a:pPr marL="286941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>
                <a:tab pos="255985" algn="l"/>
                <a:tab pos="591741" algn="l"/>
                <a:tab pos="928688" algn="l"/>
                <a:tab pos="1265635" algn="l"/>
                <a:tab pos="1602581" algn="l"/>
                <a:tab pos="1939529" algn="l"/>
                <a:tab pos="2276475" algn="l"/>
                <a:tab pos="2613422" algn="l"/>
                <a:tab pos="2950369" algn="l"/>
                <a:tab pos="3287316" algn="l"/>
                <a:tab pos="3624263" algn="l"/>
                <a:tab pos="3961210" algn="l"/>
                <a:tab pos="4298156" algn="l"/>
                <a:tab pos="4635104" algn="l"/>
                <a:tab pos="4972050" algn="l"/>
                <a:tab pos="5308997" algn="l"/>
                <a:tab pos="5645944" algn="l"/>
                <a:tab pos="5982891" algn="l"/>
                <a:tab pos="6319838" algn="l"/>
                <a:tab pos="6656785" algn="l"/>
                <a:tab pos="6993731" algn="l"/>
              </a:tabLst>
              <a:defRPr/>
            </a:pPr>
            <a:r>
              <a:rPr kumimoji="0" lang="es-UY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Antes de realizar cualquier reunión de comunicación sobre el inicio del proyecto en un organismo, identificar los grupos de resistencia, las causas por las cuales pueden no querer apoyar y posibles alternativas que minimicen el problema. De esta forma, la comunicación sobre el proyecto ya incluirá aspectos que generarán menos desconformidad.</a:t>
            </a:r>
          </a:p>
        </p:txBody>
      </p:sp>
    </p:spTree>
    <p:extLst>
      <p:ext uri="{BB962C8B-B14F-4D97-AF65-F5344CB8AC3E}">
        <p14:creationId xmlns:p14="http://schemas.microsoft.com/office/powerpoint/2010/main" val="1749637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47C3366-8CC9-5D8E-2CB0-EBDB2DCCFD3B}"/>
              </a:ext>
            </a:extLst>
          </p:cNvPr>
          <p:cNvSpPr txBox="1"/>
          <p:nvPr/>
        </p:nvSpPr>
        <p:spPr>
          <a:xfrm>
            <a:off x="868016" y="123478"/>
            <a:ext cx="7776864" cy="44935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UY" sz="2200" dirty="0">
                <a:latin typeface="+mn-lt"/>
              </a:rPr>
              <a:t>Hola que tal, </a:t>
            </a:r>
          </a:p>
          <a:p>
            <a:r>
              <a:rPr lang="es-UY" sz="2200" dirty="0">
                <a:latin typeface="+mn-lt"/>
              </a:rPr>
              <a:t>En esta sección hablaremos sobre qué son los propósitos de un proyecto y como podemos organizar un grupo de proyectos en programas y portafolios</a:t>
            </a:r>
          </a:p>
          <a:p>
            <a:endParaRPr lang="es-UY" sz="2200" dirty="0">
              <a:latin typeface="+mn-lt"/>
            </a:endParaRPr>
          </a:p>
          <a:p>
            <a:r>
              <a:rPr lang="es-UY" sz="2200" dirty="0">
                <a:latin typeface="+mn-lt"/>
              </a:rPr>
              <a:t>También comentaremos qué es un sponsor y porqué es tan importante para nuestros proyectos</a:t>
            </a:r>
          </a:p>
          <a:p>
            <a:endParaRPr lang="es-UY" sz="2200" dirty="0">
              <a:latin typeface="+mn-lt"/>
            </a:endParaRPr>
          </a:p>
          <a:p>
            <a:r>
              <a:rPr lang="es-UY" sz="2200" dirty="0">
                <a:latin typeface="+mn-lt"/>
              </a:rPr>
              <a:t>Por otro lado, los proyectos tienen objetivos y éstos se traducen en resultados visibles, que llamaremos entregables.</a:t>
            </a:r>
          </a:p>
          <a:p>
            <a:endParaRPr lang="es-UY" sz="2200" dirty="0">
              <a:latin typeface="+mn-lt"/>
            </a:endParaRPr>
          </a:p>
          <a:p>
            <a:r>
              <a:rPr lang="es-UY" sz="2200" dirty="0">
                <a:latin typeface="+mn-lt"/>
              </a:rPr>
              <a:t>Vayamos entonces a ver estos temas…</a:t>
            </a:r>
          </a:p>
        </p:txBody>
      </p:sp>
    </p:spTree>
    <p:extLst>
      <p:ext uri="{BB962C8B-B14F-4D97-AF65-F5344CB8AC3E}">
        <p14:creationId xmlns:p14="http://schemas.microsoft.com/office/powerpoint/2010/main" val="2408617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884677" y="680315"/>
            <a:ext cx="417646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indent="-444500"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s-UY" sz="2400" dirty="0">
                <a:latin typeface="Comic Sans MS" panose="030F0702030302020204" pitchFamily="66" charset="0"/>
              </a:rPr>
              <a:t>Partes interesadas</a:t>
            </a:r>
          </a:p>
          <a:p>
            <a:pPr marL="444500" indent="-444500">
              <a:spcAft>
                <a:spcPts val="1800"/>
              </a:spcAft>
              <a:buFont typeface="Wingdings" panose="05000000000000000000" pitchFamily="2" charset="2"/>
              <a:buChar char="q"/>
            </a:pPr>
            <a:endParaRPr lang="es-UY" sz="2400" dirty="0">
              <a:latin typeface="Comic Sans MS" panose="030F0702030302020204" pitchFamily="66" charset="0"/>
            </a:endParaRPr>
          </a:p>
          <a:p>
            <a:pPr marL="444500" indent="-444500"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s-UY" sz="2400" dirty="0">
                <a:latin typeface="Comic Sans MS" panose="030F0702030302020204" pitchFamily="66" charset="0"/>
              </a:rPr>
              <a:t>Roles en un proyecto</a:t>
            </a:r>
          </a:p>
        </p:txBody>
      </p:sp>
    </p:spTree>
    <p:extLst>
      <p:ext uri="{BB962C8B-B14F-4D97-AF65-F5344CB8AC3E}">
        <p14:creationId xmlns:p14="http://schemas.microsoft.com/office/powerpoint/2010/main" val="3946057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noticias.universia.edu.uy/uy/images/docentes/l/ll/lla/llamado-proyectos-investigacion-udelar-egresados-docentes.jpg">
            <a:extLst>
              <a:ext uri="{FF2B5EF4-FFF2-40B4-BE49-F238E27FC236}">
                <a16:creationId xmlns:a16="http://schemas.microsoft.com/office/drawing/2014/main" id="{189E0053-8810-893E-1523-51ABC17C21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40" y="1275606"/>
            <a:ext cx="4154209" cy="243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-62205"/>
            <a:ext cx="4067944" cy="435776"/>
          </a:xfrm>
        </p:spPr>
        <p:txBody>
          <a:bodyPr/>
          <a:lstStyle/>
          <a:p>
            <a:r>
              <a:rPr lang="es-UY" b="1" dirty="0">
                <a:solidFill>
                  <a:srgbClr val="7030A0"/>
                </a:solidFill>
              </a:rPr>
              <a:t>Partes interesadas del proyecto</a:t>
            </a:r>
          </a:p>
        </p:txBody>
      </p:sp>
      <p:grpSp>
        <p:nvGrpSpPr>
          <p:cNvPr id="49" name="Grupo 48"/>
          <p:cNvGrpSpPr/>
          <p:nvPr/>
        </p:nvGrpSpPr>
        <p:grpSpPr>
          <a:xfrm>
            <a:off x="4504708" y="3537466"/>
            <a:ext cx="4320480" cy="948888"/>
            <a:chOff x="4716016" y="350016"/>
            <a:chExt cx="4320480" cy="948888"/>
          </a:xfrm>
        </p:grpSpPr>
        <p:sp>
          <p:nvSpPr>
            <p:cNvPr id="50" name="Rectángulo redondeado 49"/>
            <p:cNvSpPr/>
            <p:nvPr/>
          </p:nvSpPr>
          <p:spPr>
            <a:xfrm>
              <a:off x="5076973" y="369216"/>
              <a:ext cx="3959523" cy="929688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pic>
          <p:nvPicPr>
            <p:cNvPr id="51" name="Imagen 5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5F5F5"/>
                </a:clrFrom>
                <a:clrTo>
                  <a:srgbClr val="F5F5F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16016" y="350016"/>
              <a:ext cx="730723" cy="733143"/>
            </a:xfrm>
            <a:prstGeom prst="rect">
              <a:avLst/>
            </a:prstGeom>
            <a:ln>
              <a:noFill/>
            </a:ln>
          </p:spPr>
        </p:pic>
        <p:sp>
          <p:nvSpPr>
            <p:cNvPr id="52" name="CuadroTexto 51"/>
            <p:cNvSpPr txBox="1"/>
            <p:nvPr/>
          </p:nvSpPr>
          <p:spPr>
            <a:xfrm>
              <a:off x="5364088" y="411510"/>
              <a:ext cx="3587982" cy="7694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UY" sz="1100" dirty="0">
                  <a:latin typeface="+mn-lt"/>
                </a:rPr>
                <a:t>Consulte en la </a:t>
              </a:r>
              <a:r>
                <a:rPr lang="es-UY" sz="1100" b="1" i="1" dirty="0">
                  <a:latin typeface="+mn-lt"/>
                </a:rPr>
                <a:t>Guía de Fundamentos de GP de Agesic – 1.Definiciones básicas</a:t>
              </a:r>
              <a:r>
                <a:rPr lang="es-UY" sz="1100" dirty="0">
                  <a:latin typeface="+mn-lt"/>
                </a:rPr>
                <a:t>, ¿</a:t>
              </a:r>
              <a:r>
                <a:rPr lang="es-UY" sz="1100" b="1" i="1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n-lt"/>
                </a:rPr>
                <a:t>cuáles podrían ser algunas de las partes interesadas importantes dentro de la Agencia?</a:t>
              </a:r>
            </a:p>
          </p:txBody>
        </p:sp>
      </p:grpSp>
      <p:sp>
        <p:nvSpPr>
          <p:cNvPr id="2" name="Rectángulo 1"/>
          <p:cNvSpPr/>
          <p:nvPr/>
        </p:nvSpPr>
        <p:spPr>
          <a:xfrm>
            <a:off x="4721190" y="1241891"/>
            <a:ext cx="42484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0513" lvl="1" indent="-290513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ES" sz="1400" dirty="0">
                <a:latin typeface="+mn-lt"/>
              </a:rPr>
              <a:t>Pueden sentirse afectadas antes de que el proyecto inicie (expectativas, temores, resistencias)</a:t>
            </a:r>
          </a:p>
          <a:p>
            <a:pPr marL="290513" lvl="1" indent="-290513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ES" sz="1400" dirty="0">
                <a:latin typeface="+mn-lt"/>
              </a:rPr>
              <a:t>Pueden estar o sentirse involucradas durante el proyecto (participan de actividades, en decisiones, en pruebas, etc.)</a:t>
            </a:r>
          </a:p>
          <a:p>
            <a:pPr marL="290513" lvl="1" indent="-290513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ES" sz="1400" dirty="0">
                <a:latin typeface="+mn-lt"/>
              </a:rPr>
              <a:t>Pueden sentirse afectadas luego de finalizado el proyecto (impacto del proyecto)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8A357D60-740B-B023-2F11-A39731D1BEC0}"/>
              </a:ext>
            </a:extLst>
          </p:cNvPr>
          <p:cNvSpPr/>
          <p:nvPr/>
        </p:nvSpPr>
        <p:spPr>
          <a:xfrm>
            <a:off x="415559" y="415865"/>
            <a:ext cx="8404913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sz="1400" dirty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Las partes interesadas, </a:t>
            </a:r>
            <a:r>
              <a:rPr lang="es-UY" sz="1400" dirty="0">
                <a:latin typeface="+mn-lt"/>
              </a:rPr>
              <a:t>o también conocidos como involucrados en el proyecto o </a:t>
            </a:r>
            <a:r>
              <a:rPr lang="es-UY" sz="1400" i="1" dirty="0" err="1">
                <a:latin typeface="+mn-lt"/>
              </a:rPr>
              <a:t>Stakeholders</a:t>
            </a:r>
            <a:r>
              <a:rPr lang="es-UY" sz="1400" dirty="0">
                <a:latin typeface="+mn-lt"/>
              </a:rPr>
              <a:t>, son </a:t>
            </a:r>
            <a:r>
              <a:rPr lang="es-ES" sz="1400" dirty="0">
                <a:latin typeface="+mn-lt"/>
              </a:rPr>
              <a:t>personas, grupos u organizaciones que pueden afectar, verse afectados o se perciben a sí mismo afectados, por una actividad o resultado de un proyecto.</a:t>
            </a:r>
            <a:endParaRPr lang="es-UY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59417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>
              <a:ext uri="{FF2B5EF4-FFF2-40B4-BE49-F238E27FC236}">
                <a16:creationId xmlns:a16="http://schemas.microsoft.com/office/drawing/2014/main" id="{ED5BF751-C799-4CD8-9C14-BABC827F22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00165"/>
            <a:ext cx="3556509" cy="71449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lIns="67500" tIns="33750" rIns="67500" bIns="33750">
            <a:spAutoFit/>
          </a:bodyPr>
          <a:lstStyle/>
          <a:p>
            <a:pPr marL="1191" algn="ctr">
              <a:tabLst>
                <a:tab pos="255985" algn="l"/>
                <a:tab pos="591741" algn="l"/>
                <a:tab pos="928688" algn="l"/>
                <a:tab pos="1265635" algn="l"/>
                <a:tab pos="1602581" algn="l"/>
                <a:tab pos="1939529" algn="l"/>
                <a:tab pos="2276475" algn="l"/>
                <a:tab pos="2613422" algn="l"/>
                <a:tab pos="2950369" algn="l"/>
                <a:tab pos="3287316" algn="l"/>
                <a:tab pos="3624263" algn="l"/>
                <a:tab pos="3961210" algn="l"/>
                <a:tab pos="4298156" algn="l"/>
                <a:tab pos="4635104" algn="l"/>
                <a:tab pos="4972050" algn="l"/>
                <a:tab pos="5308997" algn="l"/>
                <a:tab pos="5645944" algn="l"/>
                <a:tab pos="5982891" algn="l"/>
                <a:tab pos="6319838" algn="l"/>
                <a:tab pos="6656785" algn="l"/>
                <a:tab pos="6993731" algn="l"/>
              </a:tabLst>
              <a:defRPr/>
            </a:pPr>
            <a:r>
              <a:rPr lang="es-UY" sz="1400" b="1" dirty="0">
                <a:solidFill>
                  <a:srgbClr val="000000"/>
                </a:solidFill>
                <a:latin typeface="+mn-lt"/>
              </a:rPr>
              <a:t>Clientes del proyecto: </a:t>
            </a:r>
            <a:r>
              <a:rPr lang="es-UY" sz="1400" dirty="0">
                <a:solidFill>
                  <a:srgbClr val="000000"/>
                </a:solidFill>
                <a:latin typeface="+mn-lt"/>
              </a:rPr>
              <a:t>Personas, sectores internos o externos que </a:t>
            </a:r>
            <a:r>
              <a:rPr lang="es-UY" sz="1400" b="1" dirty="0">
                <a:solidFill>
                  <a:srgbClr val="000000"/>
                </a:solidFill>
                <a:latin typeface="+mn-lt"/>
              </a:rPr>
              <a:t>impulsan</a:t>
            </a:r>
            <a:r>
              <a:rPr lang="es-UY" sz="1400" dirty="0">
                <a:solidFill>
                  <a:srgbClr val="000000"/>
                </a:solidFill>
                <a:latin typeface="+mn-lt"/>
              </a:rPr>
              <a:t> el proyecto y </a:t>
            </a:r>
            <a:r>
              <a:rPr lang="es-UY" sz="1400" b="1" dirty="0">
                <a:solidFill>
                  <a:srgbClr val="000000"/>
                </a:solidFill>
                <a:latin typeface="+mn-lt"/>
              </a:rPr>
              <a:t>esperan un beneficio</a:t>
            </a:r>
            <a:r>
              <a:rPr lang="es-UY" sz="1400" dirty="0">
                <a:solidFill>
                  <a:srgbClr val="000000"/>
                </a:solidFill>
                <a:latin typeface="+mn-lt"/>
              </a:rPr>
              <a:t> de él.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7C6B25EE-7C55-4D42-BA58-3C1173C3E6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080" y="444672"/>
            <a:ext cx="3145790" cy="929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3750" rIns="67500" bIns="33750">
            <a:spAutoFit/>
          </a:bodyPr>
          <a:lstStyle/>
          <a:p>
            <a:pPr marL="1191" algn="ctr">
              <a:tabLst>
                <a:tab pos="255985" algn="l"/>
                <a:tab pos="591741" algn="l"/>
                <a:tab pos="928688" algn="l"/>
                <a:tab pos="1265635" algn="l"/>
                <a:tab pos="1602581" algn="l"/>
                <a:tab pos="1939529" algn="l"/>
                <a:tab pos="2276475" algn="l"/>
                <a:tab pos="2613422" algn="l"/>
                <a:tab pos="2950369" algn="l"/>
                <a:tab pos="3287316" algn="l"/>
                <a:tab pos="3624263" algn="l"/>
                <a:tab pos="3961210" algn="l"/>
                <a:tab pos="4298156" algn="l"/>
                <a:tab pos="4635104" algn="l"/>
                <a:tab pos="4972050" algn="l"/>
                <a:tab pos="5308997" algn="l"/>
                <a:tab pos="5645944" algn="l"/>
                <a:tab pos="5982891" algn="l"/>
                <a:tab pos="6319838" algn="l"/>
                <a:tab pos="6656785" algn="l"/>
                <a:tab pos="6993731" algn="l"/>
              </a:tabLst>
              <a:defRPr/>
            </a:pPr>
            <a:r>
              <a:rPr lang="es-UY" sz="1400" b="1" dirty="0">
                <a:solidFill>
                  <a:srgbClr val="000000"/>
                </a:solidFill>
                <a:latin typeface="+mn-lt"/>
              </a:rPr>
              <a:t>Usuarios de los productos del proyecto : </a:t>
            </a:r>
            <a:r>
              <a:rPr lang="es-UY" sz="1400" dirty="0">
                <a:solidFill>
                  <a:srgbClr val="000000"/>
                </a:solidFill>
                <a:latin typeface="+mn-lt"/>
              </a:rPr>
              <a:t>Personas u organizaciones que </a:t>
            </a:r>
            <a:r>
              <a:rPr lang="es-UY" sz="1400" b="1" dirty="0">
                <a:solidFill>
                  <a:srgbClr val="000000"/>
                </a:solidFill>
                <a:latin typeface="+mn-lt"/>
              </a:rPr>
              <a:t>utilizarán los producto y servicios </a:t>
            </a:r>
            <a:r>
              <a:rPr lang="es-UY" sz="1400" dirty="0">
                <a:solidFill>
                  <a:srgbClr val="000000"/>
                </a:solidFill>
                <a:latin typeface="+mn-lt"/>
              </a:rPr>
              <a:t>que resultan del proyecto.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CDAC830-9554-4FFC-A588-257EC53320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605" y="2455820"/>
            <a:ext cx="2561114" cy="11453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lIns="67500" tIns="33750" rIns="67500" bIns="33750">
            <a:spAutoFit/>
          </a:bodyPr>
          <a:lstStyle/>
          <a:p>
            <a:pPr marL="1191" algn="ctr">
              <a:tabLst>
                <a:tab pos="255985" algn="l"/>
                <a:tab pos="591741" algn="l"/>
                <a:tab pos="928688" algn="l"/>
                <a:tab pos="1265635" algn="l"/>
                <a:tab pos="1602581" algn="l"/>
                <a:tab pos="1939529" algn="l"/>
                <a:tab pos="2276475" algn="l"/>
                <a:tab pos="2613422" algn="l"/>
                <a:tab pos="2950369" algn="l"/>
                <a:tab pos="3287316" algn="l"/>
                <a:tab pos="3624263" algn="l"/>
                <a:tab pos="3961210" algn="l"/>
                <a:tab pos="4298156" algn="l"/>
                <a:tab pos="4635104" algn="l"/>
                <a:tab pos="4972050" algn="l"/>
                <a:tab pos="5308997" algn="l"/>
                <a:tab pos="5645944" algn="l"/>
                <a:tab pos="5982891" algn="l"/>
                <a:tab pos="6319838" algn="l"/>
                <a:tab pos="6656785" algn="l"/>
                <a:tab pos="6993731" algn="l"/>
              </a:tabLst>
              <a:defRPr/>
            </a:pPr>
            <a:r>
              <a:rPr lang="es-UY" sz="1400" b="1" dirty="0">
                <a:solidFill>
                  <a:srgbClr val="000000"/>
                </a:solidFill>
                <a:latin typeface="+mn-lt"/>
              </a:rPr>
              <a:t>Proveedores: </a:t>
            </a:r>
            <a:r>
              <a:rPr lang="es-UY" sz="1400" dirty="0">
                <a:solidFill>
                  <a:srgbClr val="000000"/>
                </a:solidFill>
                <a:latin typeface="+mn-lt"/>
              </a:rPr>
              <a:t>Organizaciones externas o sectores internos que </a:t>
            </a:r>
            <a:r>
              <a:rPr lang="es-UY" sz="1400" b="1" dirty="0">
                <a:solidFill>
                  <a:srgbClr val="000000"/>
                </a:solidFill>
                <a:latin typeface="+mn-lt"/>
              </a:rPr>
              <a:t>proporcionan recursos, productos o servicios </a:t>
            </a:r>
            <a:r>
              <a:rPr lang="es-UY" sz="1400" dirty="0">
                <a:solidFill>
                  <a:srgbClr val="000000"/>
                </a:solidFill>
                <a:latin typeface="+mn-lt"/>
              </a:rPr>
              <a:t>necesarios para el proyecto.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4D5B81BD-2C9B-4012-93E5-FCFBDF6993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4549" y="1667688"/>
            <a:ext cx="2464239" cy="1360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3750" rIns="67500" bIns="33750">
            <a:spAutoFit/>
          </a:bodyPr>
          <a:lstStyle/>
          <a:p>
            <a:pPr marL="1191" algn="ctr">
              <a:tabLst>
                <a:tab pos="255985" algn="l"/>
                <a:tab pos="591741" algn="l"/>
                <a:tab pos="928688" algn="l"/>
                <a:tab pos="1265635" algn="l"/>
                <a:tab pos="1602581" algn="l"/>
                <a:tab pos="1939529" algn="l"/>
                <a:tab pos="2276475" algn="l"/>
                <a:tab pos="2613422" algn="l"/>
                <a:tab pos="2950369" algn="l"/>
                <a:tab pos="3287316" algn="l"/>
                <a:tab pos="3624263" algn="l"/>
                <a:tab pos="3961210" algn="l"/>
                <a:tab pos="4298156" algn="l"/>
                <a:tab pos="4635104" algn="l"/>
                <a:tab pos="4972050" algn="l"/>
                <a:tab pos="5308997" algn="l"/>
                <a:tab pos="5645944" algn="l"/>
                <a:tab pos="5982891" algn="l"/>
                <a:tab pos="6319838" algn="l"/>
                <a:tab pos="6656785" algn="l"/>
                <a:tab pos="6993731" algn="l"/>
              </a:tabLst>
              <a:defRPr/>
            </a:pPr>
            <a:r>
              <a:rPr lang="es-UY" sz="1400" b="1" dirty="0">
                <a:solidFill>
                  <a:srgbClr val="000000"/>
                </a:solidFill>
                <a:latin typeface="+mn-lt"/>
              </a:rPr>
              <a:t>Colaboradores del proyecto: </a:t>
            </a:r>
            <a:r>
              <a:rPr lang="es-UY" sz="1400" dirty="0">
                <a:solidFill>
                  <a:srgbClr val="000000"/>
                </a:solidFill>
                <a:latin typeface="+mn-lt"/>
              </a:rPr>
              <a:t>sectores internos que participan en ciertos momento del proyecto en </a:t>
            </a:r>
            <a:r>
              <a:rPr lang="es-UY" sz="1400" b="1" dirty="0">
                <a:solidFill>
                  <a:srgbClr val="000000"/>
                </a:solidFill>
                <a:latin typeface="+mn-lt"/>
              </a:rPr>
              <a:t>trabajos, controles o asesoramiento</a:t>
            </a:r>
            <a:r>
              <a:rPr lang="es-UY" sz="1400" dirty="0">
                <a:solidFill>
                  <a:srgbClr val="000000"/>
                </a:solidFill>
                <a:latin typeface="+mn-lt"/>
              </a:rPr>
              <a:t>. 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63EA71F-4AF4-4661-83BB-6355501F8D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4906" y="3601197"/>
            <a:ext cx="4271762" cy="714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3750" rIns="67500" bIns="33750">
            <a:spAutoFit/>
          </a:bodyPr>
          <a:lstStyle/>
          <a:p>
            <a:pPr marL="1191" algn="ctr">
              <a:tabLst>
                <a:tab pos="255985" algn="l"/>
                <a:tab pos="591741" algn="l"/>
                <a:tab pos="928688" algn="l"/>
                <a:tab pos="1265635" algn="l"/>
                <a:tab pos="1602581" algn="l"/>
                <a:tab pos="1939529" algn="l"/>
                <a:tab pos="2276475" algn="l"/>
                <a:tab pos="2613422" algn="l"/>
                <a:tab pos="2950369" algn="l"/>
                <a:tab pos="3287316" algn="l"/>
                <a:tab pos="3624263" algn="l"/>
                <a:tab pos="3961210" algn="l"/>
                <a:tab pos="4298156" algn="l"/>
                <a:tab pos="4635104" algn="l"/>
                <a:tab pos="4972050" algn="l"/>
                <a:tab pos="5308997" algn="l"/>
                <a:tab pos="5645944" algn="l"/>
                <a:tab pos="5982891" algn="l"/>
                <a:tab pos="6319838" algn="l"/>
                <a:tab pos="6656785" algn="l"/>
                <a:tab pos="6993731" algn="l"/>
              </a:tabLst>
              <a:defRPr/>
            </a:pPr>
            <a:r>
              <a:rPr lang="es-UY" sz="1400" b="1" dirty="0">
                <a:solidFill>
                  <a:srgbClr val="000000"/>
                </a:solidFill>
                <a:latin typeface="+mn-lt"/>
              </a:rPr>
              <a:t>Otros: </a:t>
            </a:r>
            <a:r>
              <a:rPr lang="es-UY" sz="1400" dirty="0">
                <a:solidFill>
                  <a:srgbClr val="000000"/>
                </a:solidFill>
                <a:latin typeface="+mn-lt"/>
              </a:rPr>
              <a:t>organizaciones sindicales o sociales,  competidores, organismos internacionales, empresas privadas afectadas, etc.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66D5FF8-83B9-4B7A-9D03-56EC156DA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164174"/>
            <a:ext cx="4630861" cy="54964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s-ES" b="1" dirty="0">
                <a:solidFill>
                  <a:srgbClr val="7030A0"/>
                </a:solidFill>
              </a:rPr>
              <a:t>Algunos posibles grupos de interesados, no excluyentes entre sí: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2" name="Pentágono 1">
            <a:extLst>
              <a:ext uri="{FF2B5EF4-FFF2-40B4-BE49-F238E27FC236}">
                <a16:creationId xmlns:a16="http://schemas.microsoft.com/office/drawing/2014/main" id="{2C68CE39-43C8-E7A1-64E8-9275DC7B4A77}"/>
              </a:ext>
            </a:extLst>
          </p:cNvPr>
          <p:cNvSpPr/>
          <p:nvPr/>
        </p:nvSpPr>
        <p:spPr>
          <a:xfrm>
            <a:off x="2915816" y="1311032"/>
            <a:ext cx="2775617" cy="2074132"/>
          </a:xfrm>
          <a:prstGeom prst="pentagon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922897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">
            <a:extLst>
              <a:ext uri="{FF2B5EF4-FFF2-40B4-BE49-F238E27FC236}">
                <a16:creationId xmlns:a16="http://schemas.microsoft.com/office/drawing/2014/main" id="{5433A0DE-0734-4130-8D72-E529DC9B2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00" y="-49498"/>
            <a:ext cx="8477389" cy="48837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s-UY" b="1" dirty="0">
                <a:solidFill>
                  <a:srgbClr val="7030A0"/>
                </a:solidFill>
              </a:rPr>
              <a:t>Aportes e influencia de los interesados en el proyecto…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ED5BF751-C799-4CD8-9C14-BABC827F22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4935" y="586061"/>
            <a:ext cx="6551865" cy="52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3750" rIns="67500" bIns="33750">
            <a:spAutoFit/>
          </a:bodyPr>
          <a:lstStyle/>
          <a:p>
            <a:pPr marL="1191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5985" algn="l"/>
                <a:tab pos="591741" algn="l"/>
                <a:tab pos="928688" algn="l"/>
                <a:tab pos="1265635" algn="l"/>
                <a:tab pos="1602581" algn="l"/>
                <a:tab pos="1939529" algn="l"/>
                <a:tab pos="2276475" algn="l"/>
                <a:tab pos="2613422" algn="l"/>
                <a:tab pos="2950369" algn="l"/>
                <a:tab pos="3287316" algn="l"/>
                <a:tab pos="3624263" algn="l"/>
                <a:tab pos="3961210" algn="l"/>
                <a:tab pos="4298156" algn="l"/>
                <a:tab pos="4635104" algn="l"/>
                <a:tab pos="4972050" algn="l"/>
                <a:tab pos="5308997" algn="l"/>
                <a:tab pos="5645944" algn="l"/>
                <a:tab pos="5982891" algn="l"/>
                <a:tab pos="6319838" algn="l"/>
                <a:tab pos="6656785" algn="l"/>
                <a:tab pos="6993731" algn="l"/>
              </a:tabLst>
              <a:defRPr/>
            </a:pPr>
            <a:r>
              <a:rPr kumimoji="0" lang="es-UY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Ayudan a definir los </a:t>
            </a:r>
            <a:r>
              <a:rPr kumimoji="0" lang="es-UY" sz="1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requisitos y características </a:t>
            </a:r>
            <a:r>
              <a:rPr kumimoji="0" lang="es-UY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de los productos o servicios (entregables) que va a generar el proyecto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ED5BF751-C799-4CD8-9C14-BABC827F22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4935" y="1410257"/>
            <a:ext cx="6901561" cy="52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3750" rIns="67500" bIns="33750">
            <a:spAutoFit/>
          </a:bodyPr>
          <a:lstStyle/>
          <a:p>
            <a:pPr marL="1191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5985" algn="l"/>
                <a:tab pos="591741" algn="l"/>
                <a:tab pos="928688" algn="l"/>
                <a:tab pos="1265635" algn="l"/>
                <a:tab pos="1602581" algn="l"/>
                <a:tab pos="1939529" algn="l"/>
                <a:tab pos="2276475" algn="l"/>
                <a:tab pos="2613422" algn="l"/>
                <a:tab pos="2950369" algn="l"/>
                <a:tab pos="3287316" algn="l"/>
                <a:tab pos="3624263" algn="l"/>
                <a:tab pos="3961210" algn="l"/>
                <a:tab pos="4298156" algn="l"/>
                <a:tab pos="4635104" algn="l"/>
                <a:tab pos="4972050" algn="l"/>
                <a:tab pos="5308997" algn="l"/>
                <a:tab pos="5645944" algn="l"/>
                <a:tab pos="5982891" algn="l"/>
                <a:tab pos="6319838" algn="l"/>
                <a:tab pos="6656785" algn="l"/>
                <a:tab pos="6993731" algn="l"/>
              </a:tabLst>
              <a:defRPr/>
            </a:pPr>
            <a:r>
              <a:rPr kumimoji="0" lang="es-UY" sz="1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Realizan</a:t>
            </a:r>
            <a:r>
              <a:rPr kumimoji="0" lang="es-UY" sz="15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 </a:t>
            </a:r>
            <a:r>
              <a:rPr kumimoji="0" lang="es-UY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las actividades para la construcción de entregables y la gestión del proyecto,</a:t>
            </a:r>
            <a:r>
              <a:rPr kumimoji="0" lang="es-UY" sz="15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 en forma continua o puntual durante el proyecto</a:t>
            </a:r>
            <a:endParaRPr kumimoji="0" lang="es-UY" sz="1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Sans Serif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ED5BF751-C799-4CD8-9C14-BABC827F22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4935" y="2193414"/>
            <a:ext cx="6829553" cy="52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3750" rIns="67500" bIns="33750">
            <a:spAutoFit/>
          </a:bodyPr>
          <a:lstStyle/>
          <a:p>
            <a:pPr marL="1191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5985" algn="l"/>
                <a:tab pos="591741" algn="l"/>
                <a:tab pos="928688" algn="l"/>
                <a:tab pos="1265635" algn="l"/>
                <a:tab pos="1602581" algn="l"/>
                <a:tab pos="1939529" algn="l"/>
                <a:tab pos="2276475" algn="l"/>
                <a:tab pos="2613422" algn="l"/>
                <a:tab pos="2950369" algn="l"/>
                <a:tab pos="3287316" algn="l"/>
                <a:tab pos="3624263" algn="l"/>
                <a:tab pos="3961210" algn="l"/>
                <a:tab pos="4298156" algn="l"/>
                <a:tab pos="4635104" algn="l"/>
                <a:tab pos="4972050" algn="l"/>
                <a:tab pos="5308997" algn="l"/>
                <a:tab pos="5645944" algn="l"/>
                <a:tab pos="5982891" algn="l"/>
                <a:tab pos="6319838" algn="l"/>
                <a:tab pos="6656785" algn="l"/>
                <a:tab pos="6993731" algn="l"/>
              </a:tabLst>
              <a:defRPr/>
            </a:pPr>
            <a:r>
              <a:rPr kumimoji="0" lang="es-UY" sz="1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Alertan</a:t>
            </a:r>
            <a:r>
              <a:rPr kumimoji="0" lang="es-UY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 de problemas potenciales (riesgos) que el proyecto</a:t>
            </a:r>
            <a:r>
              <a:rPr kumimoji="0" lang="es-UY" sz="15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 debe tener en cuenta, y también oportunidades que mejoran el apoyo y probabilidad de éxito</a:t>
            </a:r>
            <a:endParaRPr kumimoji="0" lang="es-UY" sz="1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Sans Serif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ED5BF751-C799-4CD8-9C14-BABC827F22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4935" y="3011122"/>
            <a:ext cx="6437565" cy="52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3750" rIns="67500" bIns="33750">
            <a:spAutoFit/>
          </a:bodyPr>
          <a:lstStyle/>
          <a:p>
            <a:pPr marL="1191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5985" algn="l"/>
                <a:tab pos="591741" algn="l"/>
                <a:tab pos="928688" algn="l"/>
                <a:tab pos="1265635" algn="l"/>
                <a:tab pos="1602581" algn="l"/>
                <a:tab pos="1939529" algn="l"/>
                <a:tab pos="2276475" algn="l"/>
                <a:tab pos="2613422" algn="l"/>
                <a:tab pos="2950369" algn="l"/>
                <a:tab pos="3287316" algn="l"/>
                <a:tab pos="3624263" algn="l"/>
                <a:tab pos="3961210" algn="l"/>
                <a:tab pos="4298156" algn="l"/>
                <a:tab pos="4635104" algn="l"/>
                <a:tab pos="4972050" algn="l"/>
                <a:tab pos="5308997" algn="l"/>
                <a:tab pos="5645944" algn="l"/>
                <a:tab pos="5982891" algn="l"/>
                <a:tab pos="6319838" algn="l"/>
                <a:tab pos="6656785" algn="l"/>
                <a:tab pos="6993731" algn="l"/>
              </a:tabLst>
              <a:defRPr/>
            </a:pPr>
            <a:r>
              <a:rPr kumimoji="0" lang="es-UY" sz="1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Pueden bloquear o enlentecer </a:t>
            </a:r>
            <a:r>
              <a:rPr kumimoji="0" lang="es-UY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algunos de los entregables del proyecto o al propio proyecto</a:t>
            </a: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ED5BF751-C799-4CD8-9C14-BABC827F22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2885" y="3828830"/>
            <a:ext cx="6437565" cy="52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3750" rIns="67500" bIns="33750">
            <a:spAutoFit/>
          </a:bodyPr>
          <a:lstStyle/>
          <a:p>
            <a:pPr marL="1191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5985" algn="l"/>
                <a:tab pos="591741" algn="l"/>
                <a:tab pos="928688" algn="l"/>
                <a:tab pos="1265635" algn="l"/>
                <a:tab pos="1602581" algn="l"/>
                <a:tab pos="1939529" algn="l"/>
                <a:tab pos="2276475" algn="l"/>
                <a:tab pos="2613422" algn="l"/>
                <a:tab pos="2950369" algn="l"/>
                <a:tab pos="3287316" algn="l"/>
                <a:tab pos="3624263" algn="l"/>
                <a:tab pos="3961210" algn="l"/>
                <a:tab pos="4298156" algn="l"/>
                <a:tab pos="4635104" algn="l"/>
                <a:tab pos="4972050" algn="l"/>
                <a:tab pos="5308997" algn="l"/>
                <a:tab pos="5645944" algn="l"/>
                <a:tab pos="5982891" algn="l"/>
                <a:tab pos="6319838" algn="l"/>
                <a:tab pos="6656785" algn="l"/>
                <a:tab pos="6993731" algn="l"/>
              </a:tabLst>
              <a:defRPr/>
            </a:pPr>
            <a:r>
              <a:rPr kumimoji="0" lang="es-UY" sz="1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Pueden apoyar </a:t>
            </a:r>
            <a:r>
              <a:rPr kumimoji="0" lang="es-UY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al proyecto con recursos, influencia y promoción para el resto de la organización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7004" y="515515"/>
            <a:ext cx="602762" cy="641902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5616" y="2158953"/>
            <a:ext cx="451484" cy="629403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7004" y="3011122"/>
            <a:ext cx="671987" cy="641267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316345">
            <a:off x="1090617" y="3792325"/>
            <a:ext cx="551109" cy="859272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578" y="1299724"/>
            <a:ext cx="753413" cy="75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551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">
            <a:extLst>
              <a:ext uri="{FF2B5EF4-FFF2-40B4-BE49-F238E27FC236}">
                <a16:creationId xmlns:a16="http://schemas.microsoft.com/office/drawing/2014/main" id="{5433A0DE-0734-4130-8D72-E529DC9B2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00" y="-49498"/>
            <a:ext cx="8477389" cy="48837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s-UY" b="1" dirty="0">
                <a:solidFill>
                  <a:srgbClr val="7030A0"/>
                </a:solidFill>
              </a:rPr>
              <a:t>Análisis de interesados en el organismo…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DAE4C1E-CC8B-675A-733E-5B560E9CA0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4305" y="500354"/>
            <a:ext cx="5256584" cy="760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3750" rIns="67500" bIns="33750">
            <a:spAutoFit/>
          </a:bodyPr>
          <a:lstStyle/>
          <a:p>
            <a:pPr marL="1191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5985" algn="l"/>
                <a:tab pos="591741" algn="l"/>
                <a:tab pos="928688" algn="l"/>
                <a:tab pos="1265635" algn="l"/>
                <a:tab pos="1602581" algn="l"/>
                <a:tab pos="1939529" algn="l"/>
                <a:tab pos="2276475" algn="l"/>
                <a:tab pos="2613422" algn="l"/>
                <a:tab pos="2950369" algn="l"/>
                <a:tab pos="3287316" algn="l"/>
                <a:tab pos="3624263" algn="l"/>
                <a:tab pos="3961210" algn="l"/>
                <a:tab pos="4298156" algn="l"/>
                <a:tab pos="4635104" algn="l"/>
                <a:tab pos="4972050" algn="l"/>
                <a:tab pos="5308997" algn="l"/>
                <a:tab pos="5645944" algn="l"/>
                <a:tab pos="5982891" algn="l"/>
                <a:tab pos="6319838" algn="l"/>
                <a:tab pos="6656785" algn="l"/>
                <a:tab pos="6993731" algn="l"/>
              </a:tabLst>
              <a:defRPr/>
            </a:pPr>
            <a:r>
              <a:rPr lang="es-UY" sz="1500" dirty="0">
                <a:solidFill>
                  <a:srgbClr val="000000"/>
                </a:solidFill>
                <a:latin typeface="Microsoft Sans Serif"/>
              </a:rPr>
              <a:t>En los proyectos que se ejecutan en organismos es estratégico </a:t>
            </a:r>
            <a:r>
              <a:rPr lang="es-UY" sz="1500" i="1" dirty="0">
                <a:solidFill>
                  <a:srgbClr val="000000"/>
                </a:solidFill>
                <a:latin typeface="Microsoft Sans Serif"/>
              </a:rPr>
              <a:t>iniciar la identificación y análisis de interesados lo antes posible</a:t>
            </a:r>
            <a:r>
              <a:rPr lang="es-UY" sz="1500" dirty="0">
                <a:solidFill>
                  <a:srgbClr val="000000"/>
                </a:solidFill>
                <a:latin typeface="Microsoft Sans Serif"/>
              </a:rPr>
              <a:t>. </a:t>
            </a:r>
            <a:endParaRPr kumimoji="0" lang="es-UY" sz="1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Sans Serif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358B374-BD68-D1FF-2680-5955FD2AF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6049"/>
            <a:ext cx="1653683" cy="127265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C14BA97F-393F-080D-1A58-EA7074AA52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1131590"/>
            <a:ext cx="1493649" cy="1234547"/>
          </a:xfrm>
          <a:prstGeom prst="rect">
            <a:avLst/>
          </a:prstGeom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3DD8DCEC-DBB3-A7EC-2DB7-AE861BA90B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1880" y="1740342"/>
            <a:ext cx="5301435" cy="1222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3750" rIns="67500" bIns="33750">
            <a:spAutoFit/>
          </a:bodyPr>
          <a:lstStyle/>
          <a:p>
            <a:pPr marL="1191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5985" algn="l"/>
                <a:tab pos="591741" algn="l"/>
                <a:tab pos="928688" algn="l"/>
                <a:tab pos="1265635" algn="l"/>
                <a:tab pos="1602581" algn="l"/>
                <a:tab pos="1939529" algn="l"/>
                <a:tab pos="2276475" algn="l"/>
                <a:tab pos="2613422" algn="l"/>
                <a:tab pos="2950369" algn="l"/>
                <a:tab pos="3287316" algn="l"/>
                <a:tab pos="3624263" algn="l"/>
                <a:tab pos="3961210" algn="l"/>
                <a:tab pos="4298156" algn="l"/>
                <a:tab pos="4635104" algn="l"/>
                <a:tab pos="4972050" algn="l"/>
                <a:tab pos="5308997" algn="l"/>
                <a:tab pos="5645944" algn="l"/>
                <a:tab pos="5982891" algn="l"/>
                <a:tab pos="6319838" algn="l"/>
                <a:tab pos="6656785" algn="l"/>
                <a:tab pos="6993731" algn="l"/>
              </a:tabLst>
              <a:defRPr/>
            </a:pPr>
            <a:r>
              <a:rPr lang="es-UY" sz="1500" dirty="0">
                <a:solidFill>
                  <a:srgbClr val="000000"/>
                </a:solidFill>
                <a:latin typeface="Microsoft Sans Serif"/>
              </a:rPr>
              <a:t>Tanto para los grupos que apoyan como para los que ofrecen resistencia, es necesario conocer </a:t>
            </a:r>
            <a:r>
              <a:rPr lang="es-UY" sz="1500" b="1" i="1" dirty="0">
                <a:solidFill>
                  <a:srgbClr val="000000"/>
                </a:solidFill>
                <a:latin typeface="Microsoft Sans Serif"/>
              </a:rPr>
              <a:t>las causas </a:t>
            </a:r>
            <a:r>
              <a:rPr lang="es-UY" sz="1500" dirty="0">
                <a:solidFill>
                  <a:srgbClr val="000000"/>
                </a:solidFill>
                <a:latin typeface="Microsoft Sans Serif"/>
              </a:rPr>
              <a:t>y hacer </a:t>
            </a:r>
            <a:r>
              <a:rPr lang="es-UY" sz="1500" b="1" i="1" dirty="0">
                <a:solidFill>
                  <a:srgbClr val="000000"/>
                </a:solidFill>
                <a:latin typeface="Microsoft Sans Serif"/>
              </a:rPr>
              <a:t>los ajustes necesarios </a:t>
            </a:r>
            <a:r>
              <a:rPr lang="es-UY" sz="1500" dirty="0">
                <a:solidFill>
                  <a:srgbClr val="000000"/>
                </a:solidFill>
                <a:latin typeface="Microsoft Sans Serif"/>
              </a:rPr>
              <a:t>al proyecto (alcance), en la medida que el sponsor del organismo esté de acuerdo y no afecten a las restricciones pactadas (plazo, presupuesto, calidad)</a:t>
            </a:r>
            <a:endParaRPr kumimoji="0" lang="es-UY" sz="1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Sans Serif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Rectangle 3">
            <a:extLst>
              <a:ext uri="{FF2B5EF4-FFF2-40B4-BE49-F238E27FC236}">
                <a16:creationId xmlns:a16="http://schemas.microsoft.com/office/drawing/2014/main" id="{6573EED2-1108-62C2-45D7-578376927C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640" y="3324802"/>
            <a:ext cx="5184574" cy="991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3750" rIns="67500" bIns="33750">
            <a:spAutoFit/>
          </a:bodyPr>
          <a:lstStyle/>
          <a:p>
            <a:pPr marL="1191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5985" algn="l"/>
                <a:tab pos="591741" algn="l"/>
                <a:tab pos="928688" algn="l"/>
                <a:tab pos="1265635" algn="l"/>
                <a:tab pos="1602581" algn="l"/>
                <a:tab pos="1939529" algn="l"/>
                <a:tab pos="2276475" algn="l"/>
                <a:tab pos="2613422" algn="l"/>
                <a:tab pos="2950369" algn="l"/>
                <a:tab pos="3287316" algn="l"/>
                <a:tab pos="3624263" algn="l"/>
                <a:tab pos="3961210" algn="l"/>
                <a:tab pos="4298156" algn="l"/>
                <a:tab pos="4635104" algn="l"/>
                <a:tab pos="4972050" algn="l"/>
                <a:tab pos="5308997" algn="l"/>
                <a:tab pos="5645944" algn="l"/>
                <a:tab pos="5982891" algn="l"/>
                <a:tab pos="6319838" algn="l"/>
                <a:tab pos="6656785" algn="l"/>
                <a:tab pos="6993731" algn="l"/>
              </a:tabLst>
              <a:defRPr/>
            </a:pPr>
            <a:r>
              <a:rPr lang="es-UY" sz="1500" dirty="0">
                <a:solidFill>
                  <a:srgbClr val="000000"/>
                </a:solidFill>
                <a:latin typeface="Microsoft Sans Serif"/>
              </a:rPr>
              <a:t>Recién después de ello, podemos realizar una comunicación más general en el organismo que, con los ajustes realizados, minimizará las resistencias y promoverá más apoyos</a:t>
            </a:r>
            <a:endParaRPr kumimoji="0" lang="es-UY" sz="1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Sans Serif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02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">
            <a:extLst>
              <a:ext uri="{FF2B5EF4-FFF2-40B4-BE49-F238E27FC236}">
                <a16:creationId xmlns:a16="http://schemas.microsoft.com/office/drawing/2014/main" id="{5433A0DE-0734-4130-8D72-E529DC9B2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00" y="-49498"/>
            <a:ext cx="8477389" cy="48837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s-UY" b="1" dirty="0">
                <a:solidFill>
                  <a:srgbClr val="7030A0"/>
                </a:solidFill>
              </a:rPr>
              <a:t>Metodología: análisis de interesados</a:t>
            </a:r>
          </a:p>
        </p:txBody>
      </p:sp>
      <p:sp>
        <p:nvSpPr>
          <p:cNvPr id="2" name="object 12">
            <a:extLst>
              <a:ext uri="{FF2B5EF4-FFF2-40B4-BE49-F238E27FC236}">
                <a16:creationId xmlns:a16="http://schemas.microsoft.com/office/drawing/2014/main" id="{01A27404-5FA7-1D0A-6DF5-CE77E0820434}"/>
              </a:ext>
            </a:extLst>
          </p:cNvPr>
          <p:cNvSpPr txBox="1"/>
          <p:nvPr/>
        </p:nvSpPr>
        <p:spPr>
          <a:xfrm>
            <a:off x="156749" y="454417"/>
            <a:ext cx="8651499" cy="188064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lvl="0" indent="0" defTabSz="457200" rtl="0" eaLnBrk="0" fontAlgn="base" latinLnBrk="0" hangingPunct="0">
              <a:lnSpc>
                <a:spcPct val="100000"/>
              </a:lnSpc>
              <a:spcBef>
                <a:spcPts val="105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Técnicas y herramientas para identificar y analizar a los interesados:</a:t>
            </a:r>
          </a:p>
          <a:p>
            <a:pPr marL="271463" marR="5080" lvl="0" indent="-258763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UY" sz="14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Consultas a referentes y expertos que conozcan al organismo</a:t>
            </a:r>
          </a:p>
          <a:p>
            <a:pPr marL="271463" marR="5080" lvl="0" indent="-258763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UY" sz="14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Entrevistas a primeros contactos en el organismo </a:t>
            </a:r>
          </a:p>
          <a:p>
            <a:pPr marL="271463" marR="5080" lvl="0" indent="-258763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UY" sz="14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Encuestas o cuestionarios a grupos de funcionarios, </a:t>
            </a:r>
          </a:p>
          <a:p>
            <a:pPr marL="271463" marR="5080" lvl="0" indent="-258763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UY" sz="1400" dirty="0">
                <a:solidFill>
                  <a:prstClr val="black"/>
                </a:solidFill>
                <a:latin typeface="+mj-lt"/>
                <a:cs typeface="Arial"/>
              </a:rPr>
              <a:t>Reunión grupal con técnicas de t</a:t>
            </a:r>
            <a:r>
              <a:rPr kumimoji="0" lang="es-UY" sz="1400" b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ormenta</a:t>
            </a:r>
            <a:r>
              <a:rPr kumimoji="0" lang="es-UY" sz="14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 de ideas, </a:t>
            </a:r>
          </a:p>
          <a:p>
            <a:pPr marL="271463" marR="5080" lvl="0" indent="-258763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UY" sz="14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Análisis de documentos</a:t>
            </a:r>
            <a:r>
              <a:rPr lang="es-UY" sz="1400" dirty="0">
                <a:solidFill>
                  <a:prstClr val="black"/>
                </a:solidFill>
                <a:latin typeface="+mj-lt"/>
                <a:cs typeface="Arial"/>
              </a:rPr>
              <a:t> actuales y anteriores</a:t>
            </a:r>
            <a:br>
              <a:rPr lang="es-UY" sz="1400" dirty="0">
                <a:solidFill>
                  <a:prstClr val="black"/>
                </a:solidFill>
                <a:latin typeface="+mj-lt"/>
                <a:cs typeface="Arial"/>
              </a:rPr>
            </a:br>
            <a:r>
              <a:rPr lang="es-UY" sz="1400" dirty="0">
                <a:solidFill>
                  <a:prstClr val="black"/>
                </a:solidFill>
                <a:latin typeface="+mj-lt"/>
                <a:cs typeface="Arial"/>
              </a:rPr>
              <a:t>del organismo y de Agesic</a:t>
            </a:r>
            <a:endParaRPr kumimoji="0" lang="es-UY" sz="1400" b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Arial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F8C4A12-BFBC-78CD-1D91-0FEAF562D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8656" y="2211541"/>
            <a:ext cx="5868144" cy="25366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6" name="Grupo 5">
            <a:extLst>
              <a:ext uri="{FF2B5EF4-FFF2-40B4-BE49-F238E27FC236}">
                <a16:creationId xmlns:a16="http://schemas.microsoft.com/office/drawing/2014/main" id="{3D0E5966-EAD0-9A4E-3146-2669F644137D}"/>
              </a:ext>
            </a:extLst>
          </p:cNvPr>
          <p:cNvGrpSpPr/>
          <p:nvPr/>
        </p:nvGrpSpPr>
        <p:grpSpPr>
          <a:xfrm>
            <a:off x="611560" y="3579862"/>
            <a:ext cx="3059832" cy="1330742"/>
            <a:chOff x="4933959" y="460461"/>
            <a:chExt cx="3157937" cy="1330742"/>
          </a:xfrm>
        </p:grpSpPr>
        <p:sp>
          <p:nvSpPr>
            <p:cNvPr id="8" name="Rectángulo redondeado 49">
              <a:extLst>
                <a:ext uri="{FF2B5EF4-FFF2-40B4-BE49-F238E27FC236}">
                  <a16:creationId xmlns:a16="http://schemas.microsoft.com/office/drawing/2014/main" id="{4EF92C5E-CD7C-EE77-7BE4-12BEDF9BCD8C}"/>
                </a:ext>
              </a:extLst>
            </p:cNvPr>
            <p:cNvSpPr/>
            <p:nvPr/>
          </p:nvSpPr>
          <p:spPr>
            <a:xfrm>
              <a:off x="5076971" y="460461"/>
              <a:ext cx="3014925" cy="129614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3D076997-64B3-13DA-30C9-9522626502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5F5F5"/>
                </a:clrFrom>
                <a:clrTo>
                  <a:srgbClr val="F5F5F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33959" y="568680"/>
              <a:ext cx="512780" cy="514479"/>
            </a:xfrm>
            <a:prstGeom prst="rect">
              <a:avLst/>
            </a:prstGeom>
          </p:spPr>
        </p:pic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118A6796-75ED-E6BB-35F1-1FCF9F57265B}"/>
                </a:ext>
              </a:extLst>
            </p:cNvPr>
            <p:cNvSpPr txBox="1"/>
            <p:nvPr/>
          </p:nvSpPr>
          <p:spPr>
            <a:xfrm>
              <a:off x="5432335" y="513930"/>
              <a:ext cx="2569566" cy="1277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100" dirty="0">
                  <a:latin typeface="+mn-lt"/>
                </a:rPr>
                <a:t>En la </a:t>
              </a:r>
              <a:r>
                <a:rPr lang="es-UY" sz="1100" b="1" i="1" dirty="0">
                  <a:latin typeface="+mn-lt"/>
                </a:rPr>
                <a:t>Guía de Fundamentos</a:t>
              </a:r>
              <a:br>
                <a:rPr lang="es-UY" sz="1100" b="1" i="1" dirty="0">
                  <a:latin typeface="+mn-lt"/>
                </a:rPr>
              </a:br>
              <a:r>
                <a:rPr lang="es-UY" sz="1100" b="1" i="1" dirty="0">
                  <a:latin typeface="+mn-lt"/>
                </a:rPr>
                <a:t>de GP de Agesic – </a:t>
              </a:r>
              <a:br>
                <a:rPr lang="es-UY" sz="1100" b="1" i="1" dirty="0">
                  <a:latin typeface="+mn-lt"/>
                </a:rPr>
              </a:br>
              <a:r>
                <a:rPr lang="es-UY" sz="1100" dirty="0">
                  <a:latin typeface="+mn-lt"/>
                </a:rPr>
                <a:t>en la </a:t>
              </a:r>
              <a:r>
                <a:rPr lang="es-UY" sz="1100" b="1" i="1" dirty="0">
                  <a:latin typeface="+mn-lt"/>
                </a:rPr>
                <a:t>sección 1.Definiciones básicas  </a:t>
              </a:r>
              <a:r>
                <a:rPr lang="es-UY" sz="1100" dirty="0">
                  <a:latin typeface="+mn-lt"/>
                </a:rPr>
                <a:t>y en la sección </a:t>
              </a:r>
              <a:r>
                <a:rPr lang="es-UY" sz="1100" b="1" i="1" dirty="0">
                  <a:latin typeface="+mn-lt"/>
                </a:rPr>
                <a:t>3.1  implantar servicios y productos en organismos </a:t>
              </a:r>
              <a:r>
                <a:rPr lang="es-UY" sz="1100" dirty="0">
                  <a:latin typeface="+mn-lt"/>
                </a:rPr>
                <a:t>encontrarás información más detallada sobre este tema</a:t>
              </a:r>
              <a:endParaRPr lang="es-UY" sz="1100" b="1" i="1" dirty="0">
                <a:latin typeface="+mn-lt"/>
              </a:endParaRPr>
            </a:p>
          </p:txBody>
        </p:sp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DA0DE6B1-EB9C-D4F1-4964-4C6D6FBFAF41}"/>
              </a:ext>
            </a:extLst>
          </p:cNvPr>
          <p:cNvGrpSpPr/>
          <p:nvPr/>
        </p:nvGrpSpPr>
        <p:grpSpPr>
          <a:xfrm>
            <a:off x="6228183" y="243313"/>
            <a:ext cx="2744673" cy="1491706"/>
            <a:chOff x="6228183" y="243313"/>
            <a:chExt cx="2744673" cy="1491706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0944161B-04F5-1EC8-E294-EE1235D2DEE1}"/>
                </a:ext>
              </a:extLst>
            </p:cNvPr>
            <p:cNvGrpSpPr/>
            <p:nvPr/>
          </p:nvGrpSpPr>
          <p:grpSpPr>
            <a:xfrm>
              <a:off x="6228183" y="438875"/>
              <a:ext cx="2744673" cy="1296144"/>
              <a:chOff x="5025811" y="460461"/>
              <a:chExt cx="2892889" cy="1296144"/>
            </a:xfrm>
          </p:grpSpPr>
          <p:sp>
            <p:nvSpPr>
              <p:cNvPr id="15" name="Rectángulo redondeado 49">
                <a:extLst>
                  <a:ext uri="{FF2B5EF4-FFF2-40B4-BE49-F238E27FC236}">
                    <a16:creationId xmlns:a16="http://schemas.microsoft.com/office/drawing/2014/main" id="{3392E4C4-1390-B886-25DF-4D582CDDC665}"/>
                  </a:ext>
                </a:extLst>
              </p:cNvPr>
              <p:cNvSpPr/>
              <p:nvPr/>
            </p:nvSpPr>
            <p:spPr>
              <a:xfrm>
                <a:off x="5025811" y="460461"/>
                <a:ext cx="2892889" cy="1296144"/>
              </a:xfrm>
              <a:prstGeom prst="roundRect">
                <a:avLst/>
              </a:prstGeom>
              <a:solidFill>
                <a:srgbClr val="E5FEDA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88F0EEA-6A02-AA9F-1711-E097D56351CD}"/>
                  </a:ext>
                </a:extLst>
              </p:cNvPr>
              <p:cNvSpPr txBox="1"/>
              <p:nvPr/>
            </p:nvSpPr>
            <p:spPr>
              <a:xfrm>
                <a:off x="5101708" y="568660"/>
                <a:ext cx="2732275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UY" sz="1100" dirty="0">
                    <a:latin typeface="+mn-lt"/>
                  </a:rPr>
                  <a:t>La plantilla </a:t>
                </a:r>
                <a:r>
                  <a:rPr lang="es-UY" sz="1100" b="1" i="1" dirty="0">
                    <a:latin typeface="+mn-lt"/>
                  </a:rPr>
                  <a:t>02-Análisis</a:t>
                </a:r>
                <a:br>
                  <a:rPr lang="es-UY" sz="1100" b="1" i="1" dirty="0">
                    <a:latin typeface="+mn-lt"/>
                  </a:rPr>
                </a:br>
                <a:r>
                  <a:rPr lang="es-UY" sz="1100" b="1" i="1" dirty="0">
                    <a:latin typeface="+mn-lt"/>
                  </a:rPr>
                  <a:t>de Interesados </a:t>
                </a:r>
                <a:r>
                  <a:rPr lang="es-UY" sz="1100" dirty="0">
                    <a:latin typeface="+mn-lt"/>
                  </a:rPr>
                  <a:t>es un ejemplo de cómo registrar y analizar los interesados.</a:t>
                </a:r>
              </a:p>
              <a:p>
                <a:pPr algn="ctr"/>
                <a:endParaRPr lang="es-UY" sz="1100" dirty="0">
                  <a:latin typeface="+mn-lt"/>
                </a:endParaRPr>
              </a:p>
              <a:p>
                <a:pPr algn="ctr"/>
                <a:r>
                  <a:rPr lang="es-UY" sz="1100" dirty="0">
                    <a:latin typeface="+mn-lt"/>
                  </a:rPr>
                  <a:t>La plantilla se encuentra en la sección </a:t>
                </a:r>
                <a:r>
                  <a:rPr lang="es-UY" sz="1100" b="1" i="1" dirty="0">
                    <a:latin typeface="+mn-lt"/>
                  </a:rPr>
                  <a:t>Centro de apoyo al curso</a:t>
                </a:r>
              </a:p>
            </p:txBody>
          </p:sp>
        </p:grpSp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99C79EE5-B7A7-20E9-8A13-DF68073CA5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E5E5E5"/>
                </a:clrFrom>
                <a:clrTo>
                  <a:srgbClr val="E5E5E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430917" y="243313"/>
              <a:ext cx="517696" cy="5105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127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-62205"/>
            <a:ext cx="4067944" cy="435776"/>
          </a:xfrm>
        </p:spPr>
        <p:txBody>
          <a:bodyPr/>
          <a:lstStyle/>
          <a:p>
            <a:r>
              <a:rPr lang="es-UY" b="1" dirty="0">
                <a:solidFill>
                  <a:srgbClr val="7030A0"/>
                </a:solidFill>
              </a:rPr>
              <a:t>Roles en un proyecto</a:t>
            </a:r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id="{DD2EC246-2C3B-1C48-EF9D-972D548E0A32}"/>
              </a:ext>
            </a:extLst>
          </p:cNvPr>
          <p:cNvGrpSpPr/>
          <p:nvPr/>
        </p:nvGrpSpPr>
        <p:grpSpPr>
          <a:xfrm>
            <a:off x="512926" y="2642768"/>
            <a:ext cx="1689610" cy="1789299"/>
            <a:chOff x="512926" y="2642768"/>
            <a:chExt cx="1689610" cy="1789299"/>
          </a:xfrm>
        </p:grpSpPr>
        <p:pic>
          <p:nvPicPr>
            <p:cNvPr id="34" name="Imagen 33">
              <a:extLst>
                <a:ext uri="{FF2B5EF4-FFF2-40B4-BE49-F238E27FC236}">
                  <a16:creationId xmlns:a16="http://schemas.microsoft.com/office/drawing/2014/main" id="{5EFD2312-6EC1-4B6F-805F-6E3CB44B73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26657" y="2940397"/>
              <a:ext cx="944979" cy="792370"/>
            </a:xfrm>
            <a:prstGeom prst="rect">
              <a:avLst/>
            </a:prstGeom>
          </p:spPr>
        </p:pic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3D06C8FE-ACF0-4904-878F-D767D6BCCFE8}"/>
                </a:ext>
              </a:extLst>
            </p:cNvPr>
            <p:cNvSpPr txBox="1"/>
            <p:nvPr/>
          </p:nvSpPr>
          <p:spPr>
            <a:xfrm>
              <a:off x="512926" y="3785736"/>
              <a:ext cx="16896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cs"/>
                </a:rPr>
                <a:t>Equipos para desarrollo de entregables</a:t>
              </a:r>
            </a:p>
          </p:txBody>
        </p:sp>
        <p:cxnSp>
          <p:nvCxnSpPr>
            <p:cNvPr id="36" name="Conector recto 35">
              <a:extLst>
                <a:ext uri="{FF2B5EF4-FFF2-40B4-BE49-F238E27FC236}">
                  <a16:creationId xmlns:a16="http://schemas.microsoft.com/office/drawing/2014/main" id="{A4D6F8D0-381C-4C3A-9F73-0FF134CDD9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38011" y="2642768"/>
              <a:ext cx="395062" cy="400568"/>
            </a:xfrm>
            <a:prstGeom prst="line">
              <a:avLst/>
            </a:prstGeom>
            <a:noFill/>
            <a:ln w="38100" cap="flat" cmpd="sng" algn="ctr">
              <a:solidFill>
                <a:srgbClr val="4472C4"/>
              </a:solidFill>
              <a:prstDash val="solid"/>
              <a:miter lim="800000"/>
              <a:headEnd type="triangle" w="med" len="med"/>
              <a:tailEnd type="triangle" w="med" len="med"/>
            </a:ln>
            <a:effectLst/>
          </p:spPr>
        </p:cxn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CD11F3A9-F638-B864-5BB4-77602A7D3321}"/>
              </a:ext>
            </a:extLst>
          </p:cNvPr>
          <p:cNvGrpSpPr/>
          <p:nvPr/>
        </p:nvGrpSpPr>
        <p:grpSpPr>
          <a:xfrm>
            <a:off x="510852" y="1117608"/>
            <a:ext cx="2122033" cy="609714"/>
            <a:chOff x="1043608" y="1275654"/>
            <a:chExt cx="2122033" cy="609714"/>
          </a:xfrm>
        </p:grpSpPr>
        <p:pic>
          <p:nvPicPr>
            <p:cNvPr id="42" name="Imagen 41">
              <a:extLst>
                <a:ext uri="{FF2B5EF4-FFF2-40B4-BE49-F238E27FC236}">
                  <a16:creationId xmlns:a16="http://schemas.microsoft.com/office/drawing/2014/main" id="{219B4CE5-E5BD-4B6B-9672-8C3890DB52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3608" y="1302434"/>
              <a:ext cx="578838" cy="582934"/>
            </a:xfrm>
            <a:prstGeom prst="rect">
              <a:avLst/>
            </a:prstGeom>
          </p:spPr>
        </p:pic>
        <p:sp>
          <p:nvSpPr>
            <p:cNvPr id="43" name="CuadroTexto 42">
              <a:extLst>
                <a:ext uri="{FF2B5EF4-FFF2-40B4-BE49-F238E27FC236}">
                  <a16:creationId xmlns:a16="http://schemas.microsoft.com/office/drawing/2014/main" id="{2BD45C01-06F7-489C-9BC5-2BE477C488D8}"/>
                </a:ext>
              </a:extLst>
            </p:cNvPr>
            <p:cNvSpPr txBox="1"/>
            <p:nvPr/>
          </p:nvSpPr>
          <p:spPr>
            <a:xfrm>
              <a:off x="1570954" y="1275654"/>
              <a:ext cx="15946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UY" sz="1200" kern="0" dirty="0">
                  <a:solidFill>
                    <a:prstClr val="black"/>
                  </a:solidFill>
                  <a:latin typeface="+mj-lt"/>
                  <a:cs typeface="+mn-cs"/>
                </a:rPr>
                <a:t>Patrocinador /</a:t>
              </a:r>
              <a:br>
                <a:rPr lang="es-UY" sz="1200" kern="0" dirty="0">
                  <a:solidFill>
                    <a:prstClr val="black"/>
                  </a:solidFill>
                  <a:latin typeface="+mj-lt"/>
                  <a:cs typeface="+mn-cs"/>
                </a:rPr>
              </a:br>
              <a:r>
                <a:rPr lang="es-UY" sz="1200" kern="0" dirty="0">
                  <a:solidFill>
                    <a:prstClr val="black"/>
                  </a:solidFill>
                  <a:latin typeface="+mj-lt"/>
                  <a:cs typeface="+mn-cs"/>
                </a:rPr>
                <a:t> comité de dirección</a:t>
              </a:r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id="{1C9099FE-A304-636D-7570-03A6C4AA471B}"/>
              </a:ext>
            </a:extLst>
          </p:cNvPr>
          <p:cNvGrpSpPr/>
          <p:nvPr/>
        </p:nvGrpSpPr>
        <p:grpSpPr>
          <a:xfrm>
            <a:off x="1994872" y="2656552"/>
            <a:ext cx="1545659" cy="1884650"/>
            <a:chOff x="1994872" y="2656552"/>
            <a:chExt cx="1545659" cy="1884650"/>
          </a:xfrm>
        </p:grpSpPr>
        <p:pic>
          <p:nvPicPr>
            <p:cNvPr id="38" name="Imagen 37">
              <a:extLst>
                <a:ext uri="{FF2B5EF4-FFF2-40B4-BE49-F238E27FC236}">
                  <a16:creationId xmlns:a16="http://schemas.microsoft.com/office/drawing/2014/main" id="{533E0641-F88B-47E8-9E1F-3D85785075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8FAFB"/>
                </a:clrFrom>
                <a:clrTo>
                  <a:srgbClr val="F8FAFB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45347" y="3266542"/>
              <a:ext cx="818835" cy="812995"/>
            </a:xfrm>
            <a:prstGeom prst="rect">
              <a:avLst/>
            </a:prstGeom>
          </p:spPr>
        </p:pic>
        <p:sp>
          <p:nvSpPr>
            <p:cNvPr id="39" name="CuadroTexto 38">
              <a:extLst>
                <a:ext uri="{FF2B5EF4-FFF2-40B4-BE49-F238E27FC236}">
                  <a16:creationId xmlns:a16="http://schemas.microsoft.com/office/drawing/2014/main" id="{68EF75B1-27CA-4425-B90E-30E35E6743E7}"/>
                </a:ext>
              </a:extLst>
            </p:cNvPr>
            <p:cNvSpPr txBox="1"/>
            <p:nvPr/>
          </p:nvSpPr>
          <p:spPr>
            <a:xfrm>
              <a:off x="1994872" y="4079537"/>
              <a:ext cx="15456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+mn-cs"/>
                </a:rPr>
                <a:t>Asesoramiento, colaboración, apoyo</a:t>
              </a:r>
            </a:p>
          </p:txBody>
        </p:sp>
        <p:cxnSp>
          <p:nvCxnSpPr>
            <p:cNvPr id="46" name="Conector recto 45">
              <a:extLst>
                <a:ext uri="{FF2B5EF4-FFF2-40B4-BE49-F238E27FC236}">
                  <a16:creationId xmlns:a16="http://schemas.microsoft.com/office/drawing/2014/main" id="{CF31F06F-E30C-4C18-9EB2-737584BF5843}"/>
                </a:ext>
              </a:extLst>
            </p:cNvPr>
            <p:cNvCxnSpPr>
              <a:cxnSpLocks/>
              <a:stCxn id="38" idx="0"/>
              <a:endCxn id="45" idx="2"/>
            </p:cNvCxnSpPr>
            <p:nvPr/>
          </p:nvCxnSpPr>
          <p:spPr>
            <a:xfrm flipH="1" flipV="1">
              <a:off x="2205882" y="2656552"/>
              <a:ext cx="448883" cy="609990"/>
            </a:xfrm>
            <a:prstGeom prst="line">
              <a:avLst/>
            </a:prstGeom>
            <a:noFill/>
            <a:ln w="38100" cap="flat" cmpd="sng" algn="ctr">
              <a:solidFill>
                <a:srgbClr val="4472C4"/>
              </a:solidFill>
              <a:prstDash val="solid"/>
              <a:miter lim="800000"/>
              <a:headEnd type="triangle" w="med" len="med"/>
              <a:tailEnd type="triangle" w="med" len="med"/>
            </a:ln>
            <a:effectLst/>
          </p:spPr>
        </p:cxnSp>
      </p:grpSp>
      <p:grpSp>
        <p:nvGrpSpPr>
          <p:cNvPr id="17" name="Grupo 16">
            <a:extLst>
              <a:ext uri="{FF2B5EF4-FFF2-40B4-BE49-F238E27FC236}">
                <a16:creationId xmlns:a16="http://schemas.microsoft.com/office/drawing/2014/main" id="{4E3DA147-07DD-2BD7-C9B0-D29C66757404}"/>
              </a:ext>
            </a:extLst>
          </p:cNvPr>
          <p:cNvGrpSpPr/>
          <p:nvPr/>
        </p:nvGrpSpPr>
        <p:grpSpPr>
          <a:xfrm>
            <a:off x="305262" y="1800917"/>
            <a:ext cx="2240313" cy="1003434"/>
            <a:chOff x="305262" y="1800917"/>
            <a:chExt cx="2240313" cy="1003434"/>
          </a:xfrm>
        </p:grpSpPr>
        <p:cxnSp>
          <p:nvCxnSpPr>
            <p:cNvPr id="44" name="Conector recto 43">
              <a:extLst>
                <a:ext uri="{FF2B5EF4-FFF2-40B4-BE49-F238E27FC236}">
                  <a16:creationId xmlns:a16="http://schemas.microsoft.com/office/drawing/2014/main" id="{171B75E0-1B44-412A-859D-3D1AC2021D7A}"/>
                </a:ext>
              </a:extLst>
            </p:cNvPr>
            <p:cNvCxnSpPr>
              <a:cxnSpLocks/>
            </p:cNvCxnSpPr>
            <p:nvPr/>
          </p:nvCxnSpPr>
          <p:spPr>
            <a:xfrm>
              <a:off x="1284976" y="1800917"/>
              <a:ext cx="550565" cy="289080"/>
            </a:xfrm>
            <a:prstGeom prst="line">
              <a:avLst/>
            </a:prstGeom>
            <a:noFill/>
            <a:ln w="38100" cap="flat" cmpd="sng" algn="ctr">
              <a:solidFill>
                <a:srgbClr val="4472C4"/>
              </a:solidFill>
              <a:prstDash val="solid"/>
              <a:miter lim="800000"/>
              <a:headEnd type="triangle" w="med" len="med"/>
              <a:tailEnd type="triangle" w="med" len="med"/>
            </a:ln>
            <a:effectLst/>
          </p:spPr>
        </p:cxnSp>
        <p:pic>
          <p:nvPicPr>
            <p:cNvPr id="45" name="Imagen 44">
              <a:extLst>
                <a:ext uri="{FF2B5EF4-FFF2-40B4-BE49-F238E27FC236}">
                  <a16:creationId xmlns:a16="http://schemas.microsoft.com/office/drawing/2014/main" id="{868C488E-3C8D-4214-A184-16B8091C84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6188" y="1967859"/>
              <a:ext cx="679387" cy="688693"/>
            </a:xfrm>
            <a:prstGeom prst="rect">
              <a:avLst/>
            </a:prstGeom>
          </p:spPr>
        </p:pic>
        <p:sp>
          <p:nvSpPr>
            <p:cNvPr id="47" name="CuadroTexto 46">
              <a:extLst>
                <a:ext uri="{FF2B5EF4-FFF2-40B4-BE49-F238E27FC236}">
                  <a16:creationId xmlns:a16="http://schemas.microsoft.com/office/drawing/2014/main" id="{109B04DF-A760-4A04-9CE6-34A928090E6B}"/>
                </a:ext>
              </a:extLst>
            </p:cNvPr>
            <p:cNvSpPr txBox="1"/>
            <p:nvPr/>
          </p:nvSpPr>
          <p:spPr>
            <a:xfrm>
              <a:off x="305262" y="2158020"/>
              <a:ext cx="159468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UY" sz="1200" dirty="0">
                  <a:solidFill>
                    <a:prstClr val="black"/>
                  </a:solidFill>
                  <a:latin typeface="+mj-lt"/>
                  <a:cs typeface="+mn-cs"/>
                </a:rPr>
                <a:t>Gerente / Responsable</a:t>
              </a:r>
              <a:br>
                <a:rPr lang="es-UY" sz="1200" dirty="0">
                  <a:solidFill>
                    <a:prstClr val="black"/>
                  </a:solidFill>
                  <a:latin typeface="+mj-lt"/>
                  <a:cs typeface="+mn-cs"/>
                </a:rPr>
              </a:br>
              <a:r>
                <a:rPr lang="es-UY" sz="1200" dirty="0">
                  <a:solidFill>
                    <a:prstClr val="black"/>
                  </a:solidFill>
                  <a:latin typeface="+mj-lt"/>
                  <a:cs typeface="+mn-cs"/>
                </a:rPr>
                <a:t> del proyecto (PM)</a:t>
              </a:r>
            </a:p>
          </p:txBody>
        </p:sp>
      </p:grpSp>
      <p:sp>
        <p:nvSpPr>
          <p:cNvPr id="48" name="CuadroTexto 47"/>
          <p:cNvSpPr txBox="1"/>
          <p:nvPr/>
        </p:nvSpPr>
        <p:spPr>
          <a:xfrm>
            <a:off x="3232462" y="1045714"/>
            <a:ext cx="53902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UY" sz="1400" dirty="0">
                <a:latin typeface="+mn-lt"/>
              </a:rPr>
              <a:t>Los proyectos en Agesic cuentan con un </a:t>
            </a:r>
            <a:r>
              <a:rPr lang="es-UY" sz="1400" b="1" i="1" dirty="0">
                <a:latin typeface="+mn-lt"/>
              </a:rPr>
              <a:t>Sponsor o Patrocinador</a:t>
            </a:r>
            <a:r>
              <a:rPr lang="es-UY" sz="1400" dirty="0">
                <a:latin typeface="+mn-lt"/>
              </a:rPr>
              <a:t>, o grupos de patrocinadores, como ya se había comentado anteriormente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9417A4B-7F03-D866-DFAE-66F3C361B983}"/>
              </a:ext>
            </a:extLst>
          </p:cNvPr>
          <p:cNvSpPr txBox="1"/>
          <p:nvPr/>
        </p:nvSpPr>
        <p:spPr>
          <a:xfrm>
            <a:off x="2935064" y="1859399"/>
            <a:ext cx="56006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UY" sz="1400" dirty="0">
                <a:latin typeface="+mn-lt"/>
              </a:rPr>
              <a:t>El </a:t>
            </a:r>
            <a:r>
              <a:rPr lang="es-UY" sz="1400" b="1" i="1" dirty="0">
                <a:latin typeface="+mn-lt"/>
              </a:rPr>
              <a:t>PM (Project Manager) </a:t>
            </a:r>
            <a:r>
              <a:rPr lang="es-UY" sz="1400" dirty="0">
                <a:latin typeface="+mn-lt"/>
              </a:rPr>
              <a:t>es designado por el patrocinador para que él, junto con un equipo de colaboradores, puedan planificar, ejecutar y controlar el proyecto, aplicando la metodología de gestión de proyectos.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44442B0-9A14-CED8-677C-B8E3AA595A81}"/>
              </a:ext>
            </a:extLst>
          </p:cNvPr>
          <p:cNvSpPr txBox="1"/>
          <p:nvPr/>
        </p:nvSpPr>
        <p:spPr>
          <a:xfrm>
            <a:off x="3347348" y="2859782"/>
            <a:ext cx="57966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UY" sz="1400" dirty="0">
                <a:latin typeface="+mn-lt"/>
              </a:rPr>
              <a:t>La lista de entregables es identificada y luego construida por uno o más </a:t>
            </a:r>
            <a:r>
              <a:rPr lang="es-UY" sz="1400" b="1" i="1" dirty="0">
                <a:latin typeface="+mn-lt"/>
              </a:rPr>
              <a:t>equipos de desarrollo</a:t>
            </a:r>
            <a:r>
              <a:rPr lang="es-UY" sz="1400" dirty="0">
                <a:latin typeface="+mn-lt"/>
              </a:rPr>
              <a:t>, cada uno usando sus propias técnicas y herramientas (metodología de desarrollo de entregables)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625A125-A636-80F6-682E-14F9F59334E5}"/>
              </a:ext>
            </a:extLst>
          </p:cNvPr>
          <p:cNvSpPr txBox="1"/>
          <p:nvPr/>
        </p:nvSpPr>
        <p:spPr>
          <a:xfrm>
            <a:off x="3795792" y="3710205"/>
            <a:ext cx="4680461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UY" sz="1400" dirty="0">
                <a:latin typeface="+mn-lt"/>
              </a:rPr>
              <a:t>Todos los proyectos necesitan de apoyo de otros </a:t>
            </a:r>
            <a:r>
              <a:rPr lang="es-UY" sz="1400" b="1" i="1" dirty="0">
                <a:latin typeface="+mn-lt"/>
              </a:rPr>
              <a:t>grupos de colaboradores </a:t>
            </a:r>
            <a:r>
              <a:rPr lang="es-UY" sz="1400" dirty="0">
                <a:latin typeface="+mn-lt"/>
              </a:rPr>
              <a:t>para tareas operativas como la gestión de compras, la gestión humana, etc.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35180A0-B4F6-239F-E959-61D2046342FF}"/>
              </a:ext>
            </a:extLst>
          </p:cNvPr>
          <p:cNvSpPr/>
          <p:nvPr/>
        </p:nvSpPr>
        <p:spPr>
          <a:xfrm>
            <a:off x="130817" y="398627"/>
            <a:ext cx="8404913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sz="1400" dirty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La gestión de proyectos implica el involucramiento de varias personas, tanto de la Agencia como del organismo donde se implementa el proyecto. Veamos algunos roles comunes en un proyecto:</a:t>
            </a:r>
            <a:endParaRPr lang="es-UY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8423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2" grpId="0"/>
      <p:bldP spid="3" grpId="0"/>
      <p:bldP spid="5" grpId="0" animBg="1"/>
    </p:bldLst>
  </p:timing>
</p:sld>
</file>

<file path=ppt/theme/theme1.xml><?xml version="1.0" encoding="utf-8"?>
<a:theme xmlns:a="http://schemas.openxmlformats.org/drawingml/2006/main" name="PORTADA 10 ENCUEN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ORTADA 10 ENCUEN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600" dirty="0" smtClean="0">
            <a:latin typeface="+mn-lt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5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600" dirty="0" smtClean="0">
            <a:latin typeface="+mn-lt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2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stion de proyectos.potx" id="{3D3FE816-F26D-4826-89E4-A281E289918F}" vid="{EDAFF8FE-99CD-4D13-AD88-F67427BB1EF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9no encuentro 16x9</Template>
  <TotalTime>12153</TotalTime>
  <Words>1840</Words>
  <Application>Microsoft Office PowerPoint</Application>
  <PresentationFormat>Presentación en pantalla (16:9)</PresentationFormat>
  <Paragraphs>136</Paragraphs>
  <Slides>17</Slides>
  <Notes>1</Notes>
  <HiddenSlides>6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9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36" baseType="lpstr">
      <vt:lpstr>Arial</vt:lpstr>
      <vt:lpstr>Calibri</vt:lpstr>
      <vt:lpstr>Calibri Light</vt:lpstr>
      <vt:lpstr>Century Gothic</vt:lpstr>
      <vt:lpstr>Comic Sans MS</vt:lpstr>
      <vt:lpstr>Gill Sans</vt:lpstr>
      <vt:lpstr>Gotham</vt:lpstr>
      <vt:lpstr>Microsoft Sans Serif</vt:lpstr>
      <vt:lpstr>Wingdings</vt:lpstr>
      <vt:lpstr>PORTADA 10 ENCUENTRO</vt:lpstr>
      <vt:lpstr>1_PORTADA 10 ENCUENTRO</vt:lpstr>
      <vt:lpstr>CONTENIDO 10 ENCUENTRO</vt:lpstr>
      <vt:lpstr>5_CONTENIDO 10 ENCUENTRO</vt:lpstr>
      <vt:lpstr>2_CONTENIDO 10 ENCUENTRO</vt:lpstr>
      <vt:lpstr>1_CONTENIDO 10 ENCUENTRO</vt:lpstr>
      <vt:lpstr>3_CONTENIDO 10 ENCUENTRO</vt:lpstr>
      <vt:lpstr>4_CONTENIDO 10 ENCUENTRO</vt:lpstr>
      <vt:lpstr>1_Office Theme</vt:lpstr>
      <vt:lpstr>CorelDRAW</vt:lpstr>
      <vt:lpstr>Presentación de PowerPoint</vt:lpstr>
      <vt:lpstr>Presentación de PowerPoint</vt:lpstr>
      <vt:lpstr>Presentación de PowerPoint</vt:lpstr>
      <vt:lpstr>Partes interesadas del proyecto</vt:lpstr>
      <vt:lpstr>Algunos posibles grupos de interesados, no excluyentes entre sí:</vt:lpstr>
      <vt:lpstr>Aportes e influencia de los interesados en el proyecto…</vt:lpstr>
      <vt:lpstr>Análisis de interesados en el organismo…</vt:lpstr>
      <vt:lpstr>Metodología: análisis de interesados</vt:lpstr>
      <vt:lpstr>Roles en un proyecto</vt:lpstr>
      <vt:lpstr>Roles en un proyecto (en organismos)</vt:lpstr>
      <vt:lpstr>Metodología Agesic</vt:lpstr>
      <vt:lpstr>A continuación…</vt:lpstr>
      <vt:lpstr>Presentación de PowerPoint</vt:lpstr>
      <vt:lpstr>Presentación de PowerPoint</vt:lpstr>
      <vt:lpstr>Presentación de PowerPoint</vt:lpstr>
      <vt:lpstr>Presentación de PowerPoint</vt:lpstr>
      <vt:lpstr>Importancia de identificar restricciones, riesgos y oportunidades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Corporate Edition</dc:creator>
  <cp:lastModifiedBy>DANIEL MATO</cp:lastModifiedBy>
  <cp:revision>566</cp:revision>
  <dcterms:created xsi:type="dcterms:W3CDTF">2017-07-14T14:51:12Z</dcterms:created>
  <dcterms:modified xsi:type="dcterms:W3CDTF">2024-04-16T19:30:55Z</dcterms:modified>
</cp:coreProperties>
</file>